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Eastman Grotesque Bold" charset="1" panose="00000800000000000000"/>
      <p:regular r:id="rId21"/>
    </p:embeddedFont>
    <p:embeddedFont>
      <p:font typeface="Public Sans Bold" charset="1" panose="00000000000000000000"/>
      <p:regular r:id="rId22"/>
    </p:embeddedFont>
    <p:embeddedFont>
      <p:font typeface="Open Sans Bold" charset="1" panose="020B0806030504020204"/>
      <p:regular r:id="rId23"/>
    </p:embeddedFont>
    <p:embeddedFont>
      <p:font typeface="Open Sans" charset="1" panose="020B0606030504020204"/>
      <p:regular r:id="rId24"/>
    </p:embeddedFont>
    <p:embeddedFont>
      <p:font typeface="Public Sans" charset="1" panose="00000000000000000000"/>
      <p:regular r:id="rId25"/>
    </p:embeddedFont>
    <p:embeddedFont>
      <p:font typeface="Canva Sans Bold"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W9Y4CF-8.mp4" Type="http://schemas.openxmlformats.org/officeDocument/2006/relationships/video"/><Relationship Id="rId4" Target="../media/VAGW9Y4CF-8.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VAGW5uB_3Xc.mp4" Type="http://schemas.openxmlformats.org/officeDocument/2006/relationships/video"/><Relationship Id="rId6" Target="../media/VAGW5uB_3Xc.mp4" Type="http://schemas.microsoft.com/office/2007/relationships/media"/><Relationship Id="rId7" Target="../media/image11.jpeg" Type="http://schemas.openxmlformats.org/officeDocument/2006/relationships/image"/><Relationship Id="rId8"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21449" y="-337174"/>
            <a:ext cx="4493997" cy="44939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true" flipV="false" rot="0">
            <a:off x="9021634" y="470372"/>
            <a:ext cx="11051095" cy="10190030"/>
          </a:xfrm>
          <a:custGeom>
            <a:avLst/>
            <a:gdLst/>
            <a:ahLst/>
            <a:cxnLst/>
            <a:rect r="r" b="b" t="t" l="l"/>
            <a:pathLst>
              <a:path h="10190030" w="11051095">
                <a:moveTo>
                  <a:pt x="11051095" y="0"/>
                </a:moveTo>
                <a:lnTo>
                  <a:pt x="0" y="0"/>
                </a:lnTo>
                <a:lnTo>
                  <a:pt x="0" y="10190030"/>
                </a:lnTo>
                <a:lnTo>
                  <a:pt x="11051095" y="10190030"/>
                </a:lnTo>
                <a:lnTo>
                  <a:pt x="1105109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559314" y="2954547"/>
            <a:ext cx="5818685" cy="58186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34642" t="0" r="-15451" b="0"/>
              </a:stretch>
            </a:blipFill>
            <a:ln cap="sq">
              <a:noFill/>
              <a:prstDash val="solid"/>
              <a:miter/>
            </a:ln>
          </p:spPr>
        </p:sp>
      </p:grpSp>
      <p:grpSp>
        <p:nvGrpSpPr>
          <p:cNvPr name="Group 8" id="8"/>
          <p:cNvGrpSpPr/>
          <p:nvPr/>
        </p:nvGrpSpPr>
        <p:grpSpPr>
          <a:xfrm rot="0">
            <a:off x="1214972" y="4391036"/>
            <a:ext cx="5723114" cy="896037"/>
            <a:chOff x="0" y="0"/>
            <a:chExt cx="1507322" cy="235993"/>
          </a:xfrm>
        </p:grpSpPr>
        <p:sp>
          <p:nvSpPr>
            <p:cNvPr name="Freeform 9" id="9"/>
            <p:cNvSpPr/>
            <p:nvPr/>
          </p:nvSpPr>
          <p:spPr>
            <a:xfrm flipH="false" flipV="false" rot="0">
              <a:off x="0" y="0"/>
              <a:ext cx="1507322" cy="235993"/>
            </a:xfrm>
            <a:custGeom>
              <a:avLst/>
              <a:gdLst/>
              <a:ahLst/>
              <a:cxnLst/>
              <a:rect r="r" b="b" t="t" l="l"/>
              <a:pathLst>
                <a:path h="235993" w="1507322">
                  <a:moveTo>
                    <a:pt x="117997" y="0"/>
                  </a:moveTo>
                  <a:lnTo>
                    <a:pt x="1389326" y="0"/>
                  </a:lnTo>
                  <a:cubicBezTo>
                    <a:pt x="1420620" y="0"/>
                    <a:pt x="1450633" y="12432"/>
                    <a:pt x="1472762" y="34560"/>
                  </a:cubicBezTo>
                  <a:cubicBezTo>
                    <a:pt x="1494890" y="56689"/>
                    <a:pt x="1507322" y="86702"/>
                    <a:pt x="1507322" y="117997"/>
                  </a:cubicBezTo>
                  <a:lnTo>
                    <a:pt x="1507322" y="117997"/>
                  </a:lnTo>
                  <a:cubicBezTo>
                    <a:pt x="1507322" y="183164"/>
                    <a:pt x="1454493" y="235993"/>
                    <a:pt x="1389326" y="235993"/>
                  </a:cubicBezTo>
                  <a:lnTo>
                    <a:pt x="117997" y="235993"/>
                  </a:lnTo>
                  <a:cubicBezTo>
                    <a:pt x="52829" y="235993"/>
                    <a:pt x="0" y="183164"/>
                    <a:pt x="0" y="117997"/>
                  </a:cubicBezTo>
                  <a:lnTo>
                    <a:pt x="0" y="117997"/>
                  </a:lnTo>
                  <a:cubicBezTo>
                    <a:pt x="0" y="52829"/>
                    <a:pt x="52829" y="0"/>
                    <a:pt x="117997" y="0"/>
                  </a:cubicBezTo>
                  <a:close/>
                </a:path>
              </a:pathLst>
            </a:custGeom>
            <a:solidFill>
              <a:srgbClr val="123586"/>
            </a:solidFill>
          </p:spPr>
        </p:sp>
        <p:sp>
          <p:nvSpPr>
            <p:cNvPr name="TextBox 10" id="10"/>
            <p:cNvSpPr txBox="true"/>
            <p:nvPr/>
          </p:nvSpPr>
          <p:spPr>
            <a:xfrm>
              <a:off x="0" y="-38100"/>
              <a:ext cx="1507322" cy="274093"/>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a:off x="4076529" y="9389962"/>
            <a:ext cx="6401269" cy="0"/>
          </a:xfrm>
          <a:prstGeom prst="line">
            <a:avLst/>
          </a:prstGeom>
          <a:ln cap="flat" w="66675">
            <a:solidFill>
              <a:srgbClr val="123586"/>
            </a:solidFill>
            <a:prstDash val="solid"/>
            <a:headEnd type="none" len="sm" w="sm"/>
            <a:tailEnd type="triangle" len="med" w="lg"/>
          </a:ln>
        </p:spPr>
      </p:sp>
      <p:sp>
        <p:nvSpPr>
          <p:cNvPr name="Freeform 12" id="12"/>
          <p:cNvSpPr/>
          <p:nvPr/>
        </p:nvSpPr>
        <p:spPr>
          <a:xfrm flipH="false" flipV="false" rot="-5400000">
            <a:off x="16538315" y="444101"/>
            <a:ext cx="1050785" cy="2277134"/>
          </a:xfrm>
          <a:custGeom>
            <a:avLst/>
            <a:gdLst/>
            <a:ahLst/>
            <a:cxnLst/>
            <a:rect r="r" b="b" t="t" l="l"/>
            <a:pathLst>
              <a:path h="2277134" w="1050785">
                <a:moveTo>
                  <a:pt x="0" y="0"/>
                </a:moveTo>
                <a:lnTo>
                  <a:pt x="1050786" y="0"/>
                </a:lnTo>
                <a:lnTo>
                  <a:pt x="1050786"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13" id="13"/>
          <p:cNvSpPr/>
          <p:nvPr/>
        </p:nvSpPr>
        <p:spPr>
          <a:xfrm flipH="false" flipV="false" rot="0">
            <a:off x="-260210" y="8091158"/>
            <a:ext cx="1050785" cy="2277134"/>
          </a:xfrm>
          <a:custGeom>
            <a:avLst/>
            <a:gdLst/>
            <a:ahLst/>
            <a:cxnLst/>
            <a:rect r="r" b="b" t="t" l="l"/>
            <a:pathLst>
              <a:path h="2277134" w="1050785">
                <a:moveTo>
                  <a:pt x="0" y="0"/>
                </a:moveTo>
                <a:lnTo>
                  <a:pt x="1050785" y="0"/>
                </a:lnTo>
                <a:lnTo>
                  <a:pt x="1050785"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14" id="14"/>
          <p:cNvSpPr/>
          <p:nvPr/>
        </p:nvSpPr>
        <p:spPr>
          <a:xfrm flipH="false" flipV="false" rot="0">
            <a:off x="1223942" y="840139"/>
            <a:ext cx="830635" cy="700848"/>
          </a:xfrm>
          <a:custGeom>
            <a:avLst/>
            <a:gdLst/>
            <a:ahLst/>
            <a:cxnLst/>
            <a:rect r="r" b="b" t="t" l="l"/>
            <a:pathLst>
              <a:path h="700848" w="830635">
                <a:moveTo>
                  <a:pt x="0" y="0"/>
                </a:moveTo>
                <a:lnTo>
                  <a:pt x="830635" y="0"/>
                </a:lnTo>
                <a:lnTo>
                  <a:pt x="830635" y="700847"/>
                </a:lnTo>
                <a:lnTo>
                  <a:pt x="0" y="7008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223942" y="2645524"/>
            <a:ext cx="8503718" cy="1511300"/>
          </a:xfrm>
          <a:prstGeom prst="rect">
            <a:avLst/>
          </a:prstGeom>
        </p:spPr>
        <p:txBody>
          <a:bodyPr anchor="t" rtlCol="false" tIns="0" lIns="0" bIns="0" rIns="0">
            <a:spAutoFit/>
          </a:bodyPr>
          <a:lstStyle/>
          <a:p>
            <a:pPr algn="l">
              <a:lnSpc>
                <a:spcPts val="5867"/>
              </a:lnSpc>
            </a:pPr>
            <a:r>
              <a:rPr lang="en-US" sz="4889" b="true">
                <a:solidFill>
                  <a:srgbClr val="123586"/>
                </a:solidFill>
                <a:latin typeface="Eastman Grotesque Bold"/>
                <a:ea typeface="Eastman Grotesque Bold"/>
                <a:cs typeface="Eastman Grotesque Bold"/>
                <a:sym typeface="Eastman Grotesque Bold"/>
              </a:rPr>
              <a:t>Conversational PDF Chatbot with Text-to-Speech</a:t>
            </a:r>
          </a:p>
        </p:txBody>
      </p:sp>
      <p:sp>
        <p:nvSpPr>
          <p:cNvPr name="TextBox 16" id="16"/>
          <p:cNvSpPr txBox="true"/>
          <p:nvPr/>
        </p:nvSpPr>
        <p:spPr>
          <a:xfrm rot="0">
            <a:off x="2142979" y="962484"/>
            <a:ext cx="6400773" cy="503060"/>
          </a:xfrm>
          <a:prstGeom prst="rect">
            <a:avLst/>
          </a:prstGeom>
        </p:spPr>
        <p:txBody>
          <a:bodyPr anchor="t" rtlCol="false" tIns="0" lIns="0" bIns="0" rIns="0">
            <a:spAutoFit/>
          </a:bodyPr>
          <a:lstStyle/>
          <a:p>
            <a:pPr algn="l">
              <a:lnSpc>
                <a:spcPts val="3925"/>
              </a:lnSpc>
            </a:pPr>
            <a:r>
              <a:rPr lang="en-US" sz="3270" b="true">
                <a:solidFill>
                  <a:srgbClr val="000000"/>
                </a:solidFill>
                <a:latin typeface="Eastman Grotesque Bold"/>
                <a:ea typeface="Eastman Grotesque Bold"/>
                <a:cs typeface="Eastman Grotesque Bold"/>
                <a:sym typeface="Eastman Grotesque Bold"/>
              </a:rPr>
              <a:t>Dekanex, LLC</a:t>
            </a:r>
          </a:p>
        </p:txBody>
      </p:sp>
      <p:sp>
        <p:nvSpPr>
          <p:cNvPr name="TextBox 17" id="17"/>
          <p:cNvSpPr txBox="true"/>
          <p:nvPr/>
        </p:nvSpPr>
        <p:spPr>
          <a:xfrm rot="0">
            <a:off x="1502798" y="4506970"/>
            <a:ext cx="5147462" cy="676275"/>
          </a:xfrm>
          <a:prstGeom prst="rect">
            <a:avLst/>
          </a:prstGeom>
        </p:spPr>
        <p:txBody>
          <a:bodyPr anchor="t" rtlCol="false" tIns="0" lIns="0" bIns="0" rIns="0">
            <a:spAutoFit/>
          </a:bodyPr>
          <a:lstStyle/>
          <a:p>
            <a:pPr algn="l">
              <a:lnSpc>
                <a:spcPts val="2680"/>
              </a:lnSpc>
              <a:spcBef>
                <a:spcPct val="0"/>
              </a:spcBef>
            </a:pPr>
            <a:r>
              <a:rPr lang="en-US" b="true" sz="2233" strike="sngStrike">
                <a:solidFill>
                  <a:srgbClr val="FFFFFF"/>
                </a:solidFill>
                <a:latin typeface="Eastman Grotesque Bold"/>
                <a:ea typeface="Eastman Grotesque Bold"/>
                <a:cs typeface="Eastman Grotesque Bold"/>
                <a:sym typeface="Eastman Grotesque Bold"/>
              </a:rPr>
              <a:t>AI-Powered Accessibility for Visually Impaired Users</a:t>
            </a:r>
          </a:p>
        </p:txBody>
      </p:sp>
      <p:sp>
        <p:nvSpPr>
          <p:cNvPr name="TextBox 18" id="18"/>
          <p:cNvSpPr txBox="true"/>
          <p:nvPr/>
        </p:nvSpPr>
        <p:spPr>
          <a:xfrm rot="0">
            <a:off x="1399749" y="9100365"/>
            <a:ext cx="3503500" cy="496291"/>
          </a:xfrm>
          <a:prstGeom prst="rect">
            <a:avLst/>
          </a:prstGeom>
        </p:spPr>
        <p:txBody>
          <a:bodyPr anchor="t" rtlCol="false" tIns="0" lIns="0" bIns="0" rIns="0">
            <a:spAutoFit/>
          </a:bodyPr>
          <a:lstStyle/>
          <a:p>
            <a:pPr algn="l">
              <a:lnSpc>
                <a:spcPts val="3875"/>
              </a:lnSpc>
            </a:pPr>
            <a:r>
              <a:rPr lang="en-US" sz="3229" b="true">
                <a:solidFill>
                  <a:srgbClr val="123586"/>
                </a:solidFill>
                <a:latin typeface="Public Sans Bold"/>
                <a:ea typeface="Public Sans Bold"/>
                <a:cs typeface="Public Sans Bold"/>
                <a:sym typeface="Public Sans Bold"/>
              </a:rPr>
              <a:t>Get Started</a:t>
            </a:r>
          </a:p>
        </p:txBody>
      </p:sp>
      <p:grpSp>
        <p:nvGrpSpPr>
          <p:cNvPr name="Group 19" id="19"/>
          <p:cNvGrpSpPr/>
          <p:nvPr/>
        </p:nvGrpSpPr>
        <p:grpSpPr>
          <a:xfrm rot="0">
            <a:off x="1223942" y="5915153"/>
            <a:ext cx="2022587" cy="487638"/>
            <a:chOff x="0" y="0"/>
            <a:chExt cx="532698" cy="128431"/>
          </a:xfrm>
        </p:grpSpPr>
        <p:sp>
          <p:nvSpPr>
            <p:cNvPr name="Freeform 20" id="20"/>
            <p:cNvSpPr/>
            <p:nvPr/>
          </p:nvSpPr>
          <p:spPr>
            <a:xfrm flipH="false" flipV="false" rot="0">
              <a:off x="0" y="0"/>
              <a:ext cx="532698" cy="128431"/>
            </a:xfrm>
            <a:custGeom>
              <a:avLst/>
              <a:gdLst/>
              <a:ahLst/>
              <a:cxnLst/>
              <a:rect r="r" b="b" t="t" l="l"/>
              <a:pathLst>
                <a:path h="128431" w="532698">
                  <a:moveTo>
                    <a:pt x="64216" y="0"/>
                  </a:moveTo>
                  <a:lnTo>
                    <a:pt x="468482" y="0"/>
                  </a:lnTo>
                  <a:cubicBezTo>
                    <a:pt x="503948" y="0"/>
                    <a:pt x="532698" y="28750"/>
                    <a:pt x="532698" y="64216"/>
                  </a:cubicBezTo>
                  <a:lnTo>
                    <a:pt x="532698" y="64216"/>
                  </a:lnTo>
                  <a:cubicBezTo>
                    <a:pt x="532698" y="81247"/>
                    <a:pt x="525932" y="97580"/>
                    <a:pt x="513890" y="109623"/>
                  </a:cubicBezTo>
                  <a:cubicBezTo>
                    <a:pt x="501847" y="121666"/>
                    <a:pt x="485513" y="128431"/>
                    <a:pt x="468482" y="128431"/>
                  </a:cubicBezTo>
                  <a:lnTo>
                    <a:pt x="64216" y="128431"/>
                  </a:lnTo>
                  <a:cubicBezTo>
                    <a:pt x="28750" y="128431"/>
                    <a:pt x="0" y="99681"/>
                    <a:pt x="0" y="64216"/>
                  </a:cubicBezTo>
                  <a:lnTo>
                    <a:pt x="0" y="64216"/>
                  </a:lnTo>
                  <a:cubicBezTo>
                    <a:pt x="0" y="28750"/>
                    <a:pt x="28750" y="0"/>
                    <a:pt x="64216" y="0"/>
                  </a:cubicBezTo>
                  <a:close/>
                </a:path>
              </a:pathLst>
            </a:custGeom>
            <a:solidFill>
              <a:srgbClr val="123586"/>
            </a:solidFill>
          </p:spPr>
        </p:sp>
        <p:sp>
          <p:nvSpPr>
            <p:cNvPr name="TextBox 21" id="21"/>
            <p:cNvSpPr txBox="true"/>
            <p:nvPr/>
          </p:nvSpPr>
          <p:spPr>
            <a:xfrm>
              <a:off x="0" y="-38100"/>
              <a:ext cx="532698" cy="166531"/>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354825" y="5961804"/>
            <a:ext cx="1891705" cy="356235"/>
          </a:xfrm>
          <a:prstGeom prst="rect">
            <a:avLst/>
          </a:prstGeom>
        </p:spPr>
        <p:txBody>
          <a:bodyPr anchor="t" rtlCol="false" tIns="0" lIns="0" bIns="0" rIns="0">
            <a:spAutoFit/>
          </a:bodyPr>
          <a:lstStyle/>
          <a:p>
            <a:pPr algn="ctr">
              <a:lnSpc>
                <a:spcPts val="2939"/>
              </a:lnSpc>
              <a:spcBef>
                <a:spcPct val="0"/>
              </a:spcBef>
            </a:pPr>
            <a:r>
              <a:rPr lang="en-US" b="true" sz="2099">
                <a:solidFill>
                  <a:srgbClr val="FFFFFF"/>
                </a:solidFill>
                <a:latin typeface="Open Sans Bold"/>
                <a:ea typeface="Open Sans Bold"/>
                <a:cs typeface="Open Sans Bold"/>
                <a:sym typeface="Open Sans Bold"/>
              </a:rPr>
              <a:t>Presented By </a:t>
            </a:r>
            <a:r>
              <a:rPr lang="en-US" sz="2099">
                <a:solidFill>
                  <a:srgbClr val="000000"/>
                </a:solidFill>
                <a:latin typeface="Open Sans"/>
                <a:ea typeface="Open Sans"/>
                <a:cs typeface="Open Sans"/>
                <a:sym typeface="Open Sans"/>
              </a:rPr>
              <a:t> </a:t>
            </a:r>
          </a:p>
        </p:txBody>
      </p:sp>
      <p:sp>
        <p:nvSpPr>
          <p:cNvPr name="TextBox 23" id="23"/>
          <p:cNvSpPr txBox="true"/>
          <p:nvPr/>
        </p:nvSpPr>
        <p:spPr>
          <a:xfrm rot="0">
            <a:off x="1399749" y="6267141"/>
            <a:ext cx="3235673" cy="555625"/>
          </a:xfrm>
          <a:prstGeom prst="rect">
            <a:avLst/>
          </a:prstGeom>
        </p:spPr>
        <p:txBody>
          <a:bodyPr anchor="t" rtlCol="false" tIns="0" lIns="0" bIns="0" rIns="0">
            <a:spAutoFit/>
          </a:bodyPr>
          <a:lstStyle/>
          <a:p>
            <a:pPr algn="l">
              <a:lnSpc>
                <a:spcPts val="5000"/>
              </a:lnSpc>
            </a:pPr>
            <a:r>
              <a:rPr lang="en-US" sz="2000" spc="4" b="true">
                <a:solidFill>
                  <a:srgbClr val="252627"/>
                </a:solidFill>
                <a:latin typeface="Open Sans Bold"/>
                <a:ea typeface="Open Sans Bold"/>
                <a:cs typeface="Open Sans Bold"/>
                <a:sym typeface="Open Sans Bold"/>
              </a:rPr>
              <a:t> Yusra - CTAI-010</a:t>
            </a:r>
          </a:p>
        </p:txBody>
      </p:sp>
      <p:sp>
        <p:nvSpPr>
          <p:cNvPr name="TextBox 24" id="24"/>
          <p:cNvSpPr txBox="true"/>
          <p:nvPr/>
        </p:nvSpPr>
        <p:spPr>
          <a:xfrm rot="0">
            <a:off x="1502072" y="6576408"/>
            <a:ext cx="3963906" cy="555625"/>
          </a:xfrm>
          <a:prstGeom prst="rect">
            <a:avLst/>
          </a:prstGeom>
        </p:spPr>
        <p:txBody>
          <a:bodyPr anchor="t" rtlCol="false" tIns="0" lIns="0" bIns="0" rIns="0">
            <a:spAutoFit/>
          </a:bodyPr>
          <a:lstStyle/>
          <a:p>
            <a:pPr algn="l">
              <a:lnSpc>
                <a:spcPts val="5000"/>
              </a:lnSpc>
            </a:pPr>
            <a:r>
              <a:rPr lang="en-US" sz="2000" spc="4" b="true">
                <a:solidFill>
                  <a:srgbClr val="252627"/>
                </a:solidFill>
                <a:latin typeface="Open Sans Bold"/>
                <a:ea typeface="Open Sans Bold"/>
                <a:cs typeface="Open Sans Bold"/>
                <a:sym typeface="Open Sans Bold"/>
              </a:rPr>
              <a:t>Muhammad Umer - CTAI-035</a:t>
            </a:r>
          </a:p>
        </p:txBody>
      </p:sp>
      <p:sp>
        <p:nvSpPr>
          <p:cNvPr name="TextBox 25" id="25"/>
          <p:cNvSpPr txBox="true"/>
          <p:nvPr/>
        </p:nvSpPr>
        <p:spPr>
          <a:xfrm rot="0">
            <a:off x="1502072" y="6893908"/>
            <a:ext cx="3963906" cy="555625"/>
          </a:xfrm>
          <a:prstGeom prst="rect">
            <a:avLst/>
          </a:prstGeom>
        </p:spPr>
        <p:txBody>
          <a:bodyPr anchor="t" rtlCol="false" tIns="0" lIns="0" bIns="0" rIns="0">
            <a:spAutoFit/>
          </a:bodyPr>
          <a:lstStyle/>
          <a:p>
            <a:pPr algn="l">
              <a:lnSpc>
                <a:spcPts val="5000"/>
              </a:lnSpc>
            </a:pPr>
            <a:r>
              <a:rPr lang="en-US" sz="2000" spc="4" b="true">
                <a:solidFill>
                  <a:srgbClr val="252627"/>
                </a:solidFill>
                <a:latin typeface="Open Sans Bold"/>
                <a:ea typeface="Open Sans Bold"/>
                <a:cs typeface="Open Sans Bold"/>
                <a:sym typeface="Open Sans Bold"/>
              </a:rPr>
              <a:t>Messum Hassan - CTAI-043</a:t>
            </a:r>
          </a:p>
        </p:txBody>
      </p:sp>
      <p:sp>
        <p:nvSpPr>
          <p:cNvPr name="TextBox 26" id="26"/>
          <p:cNvSpPr txBox="true"/>
          <p:nvPr/>
        </p:nvSpPr>
        <p:spPr>
          <a:xfrm rot="0">
            <a:off x="1502072" y="7211408"/>
            <a:ext cx="3963906" cy="555625"/>
          </a:xfrm>
          <a:prstGeom prst="rect">
            <a:avLst/>
          </a:prstGeom>
        </p:spPr>
        <p:txBody>
          <a:bodyPr anchor="t" rtlCol="false" tIns="0" lIns="0" bIns="0" rIns="0">
            <a:spAutoFit/>
          </a:bodyPr>
          <a:lstStyle/>
          <a:p>
            <a:pPr algn="l">
              <a:lnSpc>
                <a:spcPts val="5000"/>
              </a:lnSpc>
            </a:pPr>
            <a:r>
              <a:rPr lang="en-US" sz="2000" spc="4" b="true">
                <a:solidFill>
                  <a:srgbClr val="252627"/>
                </a:solidFill>
                <a:latin typeface="Open Sans Bold"/>
                <a:ea typeface="Open Sans Bold"/>
                <a:cs typeface="Open Sans Bold"/>
                <a:sym typeface="Open Sans Bold"/>
              </a:rPr>
              <a:t>Yousuf Navaid - CTAI-034</a:t>
            </a:r>
          </a:p>
        </p:txBody>
      </p:sp>
      <p:sp>
        <p:nvSpPr>
          <p:cNvPr name="TextBox 27" id="27"/>
          <p:cNvSpPr txBox="true"/>
          <p:nvPr/>
        </p:nvSpPr>
        <p:spPr>
          <a:xfrm rot="0">
            <a:off x="1502072" y="7563757"/>
            <a:ext cx="4702910" cy="555625"/>
          </a:xfrm>
          <a:prstGeom prst="rect">
            <a:avLst/>
          </a:prstGeom>
        </p:spPr>
        <p:txBody>
          <a:bodyPr anchor="t" rtlCol="false" tIns="0" lIns="0" bIns="0" rIns="0">
            <a:spAutoFit/>
          </a:bodyPr>
          <a:lstStyle/>
          <a:p>
            <a:pPr algn="l">
              <a:lnSpc>
                <a:spcPts val="5000"/>
              </a:lnSpc>
            </a:pPr>
            <a:r>
              <a:rPr lang="en-US" sz="2000" spc="4" b="true">
                <a:solidFill>
                  <a:srgbClr val="252627"/>
                </a:solidFill>
                <a:latin typeface="Open Sans Bold"/>
                <a:ea typeface="Open Sans Bold"/>
                <a:cs typeface="Open Sans Bold"/>
                <a:sym typeface="Open Sans Bold"/>
              </a:rPr>
              <a:t>Syed Muhammad Ahsan - CTAI-025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true" flipV="true" rot="0">
            <a:off x="10688752" y="0"/>
            <a:ext cx="7832799" cy="6618715"/>
          </a:xfrm>
          <a:custGeom>
            <a:avLst/>
            <a:gdLst/>
            <a:ahLst/>
            <a:cxnLst/>
            <a:rect r="r" b="b" t="t" l="l"/>
            <a:pathLst>
              <a:path h="6618715" w="7832799">
                <a:moveTo>
                  <a:pt x="7832799" y="6618715"/>
                </a:moveTo>
                <a:lnTo>
                  <a:pt x="0" y="6618715"/>
                </a:lnTo>
                <a:lnTo>
                  <a:pt x="0" y="0"/>
                </a:lnTo>
                <a:lnTo>
                  <a:pt x="7832799" y="0"/>
                </a:lnTo>
                <a:lnTo>
                  <a:pt x="7832799" y="661871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10884171" y="1912458"/>
            <a:ext cx="6783981" cy="67839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38888" t="0" r="-38888" b="0"/>
              </a:stretch>
            </a:blipFill>
            <a:ln w="142875" cap="sq">
              <a:solidFill>
                <a:srgbClr val="517DED"/>
              </a:solidFill>
              <a:prstDash val="solid"/>
              <a:miter/>
            </a:ln>
          </p:spPr>
        </p:sp>
      </p:grpSp>
      <p:grpSp>
        <p:nvGrpSpPr>
          <p:cNvPr name="Group 11" id="11"/>
          <p:cNvGrpSpPr/>
          <p:nvPr/>
        </p:nvGrpSpPr>
        <p:grpSpPr>
          <a:xfrm rot="0">
            <a:off x="1207481" y="4035335"/>
            <a:ext cx="8926746" cy="739366"/>
            <a:chOff x="0" y="0"/>
            <a:chExt cx="4906675" cy="406400"/>
          </a:xfrm>
        </p:grpSpPr>
        <p:sp>
          <p:nvSpPr>
            <p:cNvPr name="Freeform 12" id="12"/>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3" id="13"/>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4" id="14"/>
          <p:cNvGrpSpPr/>
          <p:nvPr/>
        </p:nvGrpSpPr>
        <p:grpSpPr>
          <a:xfrm rot="0">
            <a:off x="1207481" y="5834195"/>
            <a:ext cx="8926746" cy="739366"/>
            <a:chOff x="0" y="0"/>
            <a:chExt cx="4906675" cy="406400"/>
          </a:xfrm>
        </p:grpSpPr>
        <p:sp>
          <p:nvSpPr>
            <p:cNvPr name="Freeform 15" id="15"/>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6" id="16"/>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7" id="17"/>
          <p:cNvGrpSpPr/>
          <p:nvPr/>
        </p:nvGrpSpPr>
        <p:grpSpPr>
          <a:xfrm rot="0">
            <a:off x="1207481" y="4932904"/>
            <a:ext cx="8926746" cy="739366"/>
            <a:chOff x="0" y="0"/>
            <a:chExt cx="4906675" cy="406400"/>
          </a:xfrm>
        </p:grpSpPr>
        <p:sp>
          <p:nvSpPr>
            <p:cNvPr name="Freeform 18" id="18"/>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9" id="19"/>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20" id="20"/>
          <p:cNvSpPr/>
          <p:nvPr/>
        </p:nvSpPr>
        <p:spPr>
          <a:xfrm flipH="false" flipV="false" rot="0">
            <a:off x="1345378" y="4092907"/>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45378" y="5891766"/>
            <a:ext cx="707335" cy="624223"/>
          </a:xfrm>
          <a:custGeom>
            <a:avLst/>
            <a:gdLst/>
            <a:ahLst/>
            <a:cxnLst/>
            <a:rect r="r" b="b" t="t" l="l"/>
            <a:pathLst>
              <a:path h="624223" w="707335">
                <a:moveTo>
                  <a:pt x="0" y="0"/>
                </a:moveTo>
                <a:lnTo>
                  <a:pt x="707335" y="0"/>
                </a:lnTo>
                <a:lnTo>
                  <a:pt x="707335" y="624224"/>
                </a:lnTo>
                <a:lnTo>
                  <a:pt x="0" y="624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45378" y="4990475"/>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1207481" y="6735486"/>
            <a:ext cx="8926746" cy="739366"/>
            <a:chOff x="0" y="0"/>
            <a:chExt cx="4906675" cy="406400"/>
          </a:xfrm>
        </p:grpSpPr>
        <p:sp>
          <p:nvSpPr>
            <p:cNvPr name="Freeform 24" id="24"/>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5" id="25"/>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26" id="26"/>
          <p:cNvSpPr/>
          <p:nvPr/>
        </p:nvSpPr>
        <p:spPr>
          <a:xfrm flipH="false" flipV="false" rot="0">
            <a:off x="1345378" y="6793058"/>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207481" y="1875460"/>
            <a:ext cx="8168575" cy="870586"/>
          </a:xfrm>
          <a:prstGeom prst="rect">
            <a:avLst/>
          </a:prstGeom>
        </p:spPr>
        <p:txBody>
          <a:bodyPr anchor="t" rtlCol="false" tIns="0" lIns="0" bIns="0" rIns="0">
            <a:spAutoFit/>
          </a:bodyPr>
          <a:lstStyle/>
          <a:p>
            <a:pPr algn="l">
              <a:lnSpc>
                <a:spcPts val="6778"/>
              </a:lnSpc>
            </a:pPr>
            <a:r>
              <a:rPr lang="en-US" sz="5648" b="true">
                <a:solidFill>
                  <a:srgbClr val="123586"/>
                </a:solidFill>
                <a:latin typeface="Eastman Grotesque Bold"/>
                <a:ea typeface="Eastman Grotesque Bold"/>
                <a:cs typeface="Eastman Grotesque Bold"/>
                <a:sym typeface="Eastman Grotesque Bold"/>
              </a:rPr>
              <a:t>Front-End (React JS)</a:t>
            </a:r>
          </a:p>
        </p:txBody>
      </p:sp>
      <p:sp>
        <p:nvSpPr>
          <p:cNvPr name="TextBox 28" id="28"/>
          <p:cNvSpPr txBox="true"/>
          <p:nvPr/>
        </p:nvSpPr>
        <p:spPr>
          <a:xfrm rot="0">
            <a:off x="2287746" y="4174912"/>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Clean User Interface</a:t>
            </a:r>
          </a:p>
        </p:txBody>
      </p:sp>
      <p:sp>
        <p:nvSpPr>
          <p:cNvPr name="TextBox 29" id="29"/>
          <p:cNvSpPr txBox="true"/>
          <p:nvPr/>
        </p:nvSpPr>
        <p:spPr>
          <a:xfrm rot="0">
            <a:off x="2287746" y="5973772"/>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Accessibility Requirements</a:t>
            </a:r>
          </a:p>
        </p:txBody>
      </p:sp>
      <p:sp>
        <p:nvSpPr>
          <p:cNvPr name="TextBox 30" id="30"/>
          <p:cNvSpPr txBox="true"/>
          <p:nvPr/>
        </p:nvSpPr>
        <p:spPr>
          <a:xfrm rot="0">
            <a:off x="2287746" y="5072480"/>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Easy Navigation</a:t>
            </a:r>
          </a:p>
        </p:txBody>
      </p:sp>
      <p:sp>
        <p:nvSpPr>
          <p:cNvPr name="TextBox 31" id="31"/>
          <p:cNvSpPr txBox="true"/>
          <p:nvPr/>
        </p:nvSpPr>
        <p:spPr>
          <a:xfrm rot="0">
            <a:off x="1207481" y="3352675"/>
            <a:ext cx="8926746" cy="781050"/>
          </a:xfrm>
          <a:prstGeom prst="rect">
            <a:avLst/>
          </a:prstGeom>
        </p:spPr>
        <p:txBody>
          <a:bodyPr anchor="t" rtlCol="false" tIns="0" lIns="0" bIns="0" rIns="0">
            <a:spAutoFit/>
          </a:bodyPr>
          <a:lstStyle/>
          <a:p>
            <a:pPr algn="just">
              <a:lnSpc>
                <a:spcPts val="3239"/>
              </a:lnSpc>
            </a:pPr>
            <a:r>
              <a:rPr lang="en-US" sz="2699">
                <a:solidFill>
                  <a:srgbClr val="000000"/>
                </a:solidFill>
                <a:latin typeface="Public Sans"/>
                <a:ea typeface="Public Sans"/>
                <a:cs typeface="Public Sans"/>
                <a:sym typeface="Public Sans"/>
              </a:rPr>
              <a:t>Used React JS for front-end to achieve the following</a:t>
            </a:r>
          </a:p>
          <a:p>
            <a:pPr algn="just">
              <a:lnSpc>
                <a:spcPts val="2879"/>
              </a:lnSpc>
            </a:pPr>
          </a:p>
        </p:txBody>
      </p:sp>
      <p:sp>
        <p:nvSpPr>
          <p:cNvPr name="TextBox 32" id="32"/>
          <p:cNvSpPr txBox="true"/>
          <p:nvPr/>
        </p:nvSpPr>
        <p:spPr>
          <a:xfrm rot="0">
            <a:off x="2287746" y="6875063"/>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Easy Integration with Python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true" flipV="true" rot="0">
            <a:off x="10688752" y="0"/>
            <a:ext cx="7832799" cy="6618715"/>
          </a:xfrm>
          <a:custGeom>
            <a:avLst/>
            <a:gdLst/>
            <a:ahLst/>
            <a:cxnLst/>
            <a:rect r="r" b="b" t="t" l="l"/>
            <a:pathLst>
              <a:path h="6618715" w="7832799">
                <a:moveTo>
                  <a:pt x="7832799" y="6618715"/>
                </a:moveTo>
                <a:lnTo>
                  <a:pt x="0" y="6618715"/>
                </a:lnTo>
                <a:lnTo>
                  <a:pt x="0" y="0"/>
                </a:lnTo>
                <a:lnTo>
                  <a:pt x="7832799" y="0"/>
                </a:lnTo>
                <a:lnTo>
                  <a:pt x="7832799" y="661871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10874646" y="1912458"/>
            <a:ext cx="6783981" cy="67839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0" b="0"/>
              </a:stretch>
            </a:blipFill>
            <a:ln w="142875" cap="sq">
              <a:solidFill>
                <a:srgbClr val="517DED"/>
              </a:solidFill>
              <a:prstDash val="solid"/>
              <a:miter/>
            </a:ln>
          </p:spPr>
        </p:sp>
      </p:grpSp>
      <p:grpSp>
        <p:nvGrpSpPr>
          <p:cNvPr name="Group 11" id="11"/>
          <p:cNvGrpSpPr/>
          <p:nvPr/>
        </p:nvGrpSpPr>
        <p:grpSpPr>
          <a:xfrm rot="0">
            <a:off x="1207481" y="4035335"/>
            <a:ext cx="8926746" cy="739366"/>
            <a:chOff x="0" y="0"/>
            <a:chExt cx="4906675" cy="406400"/>
          </a:xfrm>
        </p:grpSpPr>
        <p:sp>
          <p:nvSpPr>
            <p:cNvPr name="Freeform 12" id="12"/>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3" id="13"/>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4" id="14"/>
          <p:cNvGrpSpPr/>
          <p:nvPr/>
        </p:nvGrpSpPr>
        <p:grpSpPr>
          <a:xfrm rot="0">
            <a:off x="1207481" y="5834195"/>
            <a:ext cx="8926746" cy="739366"/>
            <a:chOff x="0" y="0"/>
            <a:chExt cx="4906675" cy="406400"/>
          </a:xfrm>
        </p:grpSpPr>
        <p:sp>
          <p:nvSpPr>
            <p:cNvPr name="Freeform 15" id="15"/>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6" id="16"/>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7" id="17"/>
          <p:cNvGrpSpPr/>
          <p:nvPr/>
        </p:nvGrpSpPr>
        <p:grpSpPr>
          <a:xfrm rot="0">
            <a:off x="1207481" y="4932904"/>
            <a:ext cx="8926746" cy="739366"/>
            <a:chOff x="0" y="0"/>
            <a:chExt cx="4906675" cy="406400"/>
          </a:xfrm>
        </p:grpSpPr>
        <p:sp>
          <p:nvSpPr>
            <p:cNvPr name="Freeform 18" id="18"/>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9" id="19"/>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20" id="20"/>
          <p:cNvGrpSpPr/>
          <p:nvPr/>
        </p:nvGrpSpPr>
        <p:grpSpPr>
          <a:xfrm rot="0">
            <a:off x="1207481" y="6735486"/>
            <a:ext cx="8926746" cy="739366"/>
            <a:chOff x="0" y="0"/>
            <a:chExt cx="4906675" cy="406400"/>
          </a:xfrm>
        </p:grpSpPr>
        <p:sp>
          <p:nvSpPr>
            <p:cNvPr name="Freeform 21" id="21"/>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2" id="22"/>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23" id="23"/>
          <p:cNvGrpSpPr/>
          <p:nvPr/>
        </p:nvGrpSpPr>
        <p:grpSpPr>
          <a:xfrm rot="0">
            <a:off x="10884171" y="1912458"/>
            <a:ext cx="6783981" cy="678398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5"/>
              <a:stretch>
                <a:fillRect l="0" t="0" r="0" b="0"/>
              </a:stretch>
            </a:blipFill>
            <a:ln w="142875" cap="sq">
              <a:solidFill>
                <a:srgbClr val="517DED"/>
              </a:solidFill>
              <a:prstDash val="solid"/>
              <a:miter/>
            </a:ln>
          </p:spPr>
        </p:sp>
      </p:grpSp>
      <p:sp>
        <p:nvSpPr>
          <p:cNvPr name="TextBox 25" id="25"/>
          <p:cNvSpPr txBox="true"/>
          <p:nvPr/>
        </p:nvSpPr>
        <p:spPr>
          <a:xfrm rot="0">
            <a:off x="1207481" y="1875460"/>
            <a:ext cx="8168575" cy="870586"/>
          </a:xfrm>
          <a:prstGeom prst="rect">
            <a:avLst/>
          </a:prstGeom>
        </p:spPr>
        <p:txBody>
          <a:bodyPr anchor="t" rtlCol="false" tIns="0" lIns="0" bIns="0" rIns="0">
            <a:spAutoFit/>
          </a:bodyPr>
          <a:lstStyle/>
          <a:p>
            <a:pPr algn="l">
              <a:lnSpc>
                <a:spcPts val="6778"/>
              </a:lnSpc>
            </a:pPr>
            <a:r>
              <a:rPr lang="en-US" sz="5648" b="true">
                <a:solidFill>
                  <a:srgbClr val="123586"/>
                </a:solidFill>
                <a:latin typeface="Eastman Grotesque Bold"/>
                <a:ea typeface="Eastman Grotesque Bold"/>
                <a:cs typeface="Eastman Grotesque Bold"/>
                <a:sym typeface="Eastman Grotesque Bold"/>
              </a:rPr>
              <a:t>Keyboard Shortcuts</a:t>
            </a:r>
          </a:p>
        </p:txBody>
      </p:sp>
      <p:sp>
        <p:nvSpPr>
          <p:cNvPr name="TextBox 26" id="26"/>
          <p:cNvSpPr txBox="true"/>
          <p:nvPr/>
        </p:nvSpPr>
        <p:spPr>
          <a:xfrm rot="0">
            <a:off x="2064271" y="4171656"/>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Down Arrow Key  =&gt; Select PDF File</a:t>
            </a:r>
          </a:p>
        </p:txBody>
      </p:sp>
      <p:sp>
        <p:nvSpPr>
          <p:cNvPr name="TextBox 27" id="27"/>
          <p:cNvSpPr txBox="true"/>
          <p:nvPr/>
        </p:nvSpPr>
        <p:spPr>
          <a:xfrm rot="0">
            <a:off x="2064271" y="5970515"/>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Right Arrow Key  =&gt;  Switch to Query Box</a:t>
            </a:r>
          </a:p>
        </p:txBody>
      </p:sp>
      <p:sp>
        <p:nvSpPr>
          <p:cNvPr name="TextBox 28" id="28"/>
          <p:cNvSpPr txBox="true"/>
          <p:nvPr/>
        </p:nvSpPr>
        <p:spPr>
          <a:xfrm rot="0">
            <a:off x="2215550" y="5071086"/>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    Up Arrow Key  =&gt;  Upload Selected PDF</a:t>
            </a:r>
          </a:p>
        </p:txBody>
      </p:sp>
      <p:sp>
        <p:nvSpPr>
          <p:cNvPr name="TextBox 29" id="29"/>
          <p:cNvSpPr txBox="true"/>
          <p:nvPr/>
        </p:nvSpPr>
        <p:spPr>
          <a:xfrm rot="0">
            <a:off x="1207481" y="3352675"/>
            <a:ext cx="8926746" cy="419100"/>
          </a:xfrm>
          <a:prstGeom prst="rect">
            <a:avLst/>
          </a:prstGeom>
        </p:spPr>
        <p:txBody>
          <a:bodyPr anchor="t" rtlCol="false" tIns="0" lIns="0" bIns="0" rIns="0">
            <a:spAutoFit/>
          </a:bodyPr>
          <a:lstStyle/>
          <a:p>
            <a:pPr algn="just">
              <a:lnSpc>
                <a:spcPts val="3239"/>
              </a:lnSpc>
            </a:pPr>
            <a:r>
              <a:rPr lang="en-US" sz="2699">
                <a:solidFill>
                  <a:srgbClr val="000000"/>
                </a:solidFill>
                <a:latin typeface="Public Sans"/>
                <a:ea typeface="Public Sans"/>
                <a:cs typeface="Public Sans"/>
                <a:sym typeface="Public Sans"/>
              </a:rPr>
              <a:t>These keyboard shortcuts can be used for accessibility</a:t>
            </a:r>
          </a:p>
        </p:txBody>
      </p:sp>
      <p:sp>
        <p:nvSpPr>
          <p:cNvPr name="TextBox 30" id="30"/>
          <p:cNvSpPr txBox="true"/>
          <p:nvPr/>
        </p:nvSpPr>
        <p:spPr>
          <a:xfrm rot="0">
            <a:off x="3358550" y="6868836"/>
            <a:ext cx="5406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Enter          =&gt;        Submit Query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true" flipV="true" rot="0">
            <a:off x="10688752" y="0"/>
            <a:ext cx="7832799" cy="6618715"/>
          </a:xfrm>
          <a:custGeom>
            <a:avLst/>
            <a:gdLst/>
            <a:ahLst/>
            <a:cxnLst/>
            <a:rect r="r" b="b" t="t" l="l"/>
            <a:pathLst>
              <a:path h="6618715" w="7832799">
                <a:moveTo>
                  <a:pt x="7832799" y="6618715"/>
                </a:moveTo>
                <a:lnTo>
                  <a:pt x="0" y="6618715"/>
                </a:lnTo>
                <a:lnTo>
                  <a:pt x="0" y="0"/>
                </a:lnTo>
                <a:lnTo>
                  <a:pt x="7832799" y="0"/>
                </a:lnTo>
                <a:lnTo>
                  <a:pt x="7832799" y="661871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10884171" y="1912458"/>
            <a:ext cx="6783981" cy="67839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2708" t="0" r="-22708" b="0"/>
              </a:stretch>
            </a:blipFill>
            <a:ln w="142875" cap="sq">
              <a:solidFill>
                <a:srgbClr val="517DED"/>
              </a:solidFill>
              <a:prstDash val="solid"/>
              <a:miter/>
            </a:ln>
          </p:spPr>
        </p:sp>
      </p:grpSp>
      <p:grpSp>
        <p:nvGrpSpPr>
          <p:cNvPr name="Group 11" id="11"/>
          <p:cNvGrpSpPr/>
          <p:nvPr/>
        </p:nvGrpSpPr>
        <p:grpSpPr>
          <a:xfrm rot="0">
            <a:off x="1207481" y="4035335"/>
            <a:ext cx="8926746" cy="739366"/>
            <a:chOff x="0" y="0"/>
            <a:chExt cx="4906675" cy="406400"/>
          </a:xfrm>
        </p:grpSpPr>
        <p:sp>
          <p:nvSpPr>
            <p:cNvPr name="Freeform 12" id="12"/>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3" id="13"/>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4" id="14"/>
          <p:cNvGrpSpPr/>
          <p:nvPr/>
        </p:nvGrpSpPr>
        <p:grpSpPr>
          <a:xfrm rot="0">
            <a:off x="1207481" y="5834195"/>
            <a:ext cx="8926746" cy="739366"/>
            <a:chOff x="0" y="0"/>
            <a:chExt cx="4906675" cy="406400"/>
          </a:xfrm>
        </p:grpSpPr>
        <p:sp>
          <p:nvSpPr>
            <p:cNvPr name="Freeform 15" id="15"/>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6" id="16"/>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grpSp>
        <p:nvGrpSpPr>
          <p:cNvPr name="Group 17" id="17"/>
          <p:cNvGrpSpPr/>
          <p:nvPr/>
        </p:nvGrpSpPr>
        <p:grpSpPr>
          <a:xfrm rot="0">
            <a:off x="1207481" y="4932904"/>
            <a:ext cx="8926746" cy="739366"/>
            <a:chOff x="0" y="0"/>
            <a:chExt cx="4906675" cy="406400"/>
          </a:xfrm>
        </p:grpSpPr>
        <p:sp>
          <p:nvSpPr>
            <p:cNvPr name="Freeform 18" id="18"/>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9" id="19"/>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20" id="20"/>
          <p:cNvSpPr/>
          <p:nvPr/>
        </p:nvSpPr>
        <p:spPr>
          <a:xfrm flipH="false" flipV="false" rot="0">
            <a:off x="1345378" y="4092907"/>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45378" y="5891766"/>
            <a:ext cx="707335" cy="624223"/>
          </a:xfrm>
          <a:custGeom>
            <a:avLst/>
            <a:gdLst/>
            <a:ahLst/>
            <a:cxnLst/>
            <a:rect r="r" b="b" t="t" l="l"/>
            <a:pathLst>
              <a:path h="624223" w="707335">
                <a:moveTo>
                  <a:pt x="0" y="0"/>
                </a:moveTo>
                <a:lnTo>
                  <a:pt x="707335" y="0"/>
                </a:lnTo>
                <a:lnTo>
                  <a:pt x="707335" y="624224"/>
                </a:lnTo>
                <a:lnTo>
                  <a:pt x="0" y="624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45378" y="4990475"/>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1207481" y="6735486"/>
            <a:ext cx="8926746" cy="739366"/>
            <a:chOff x="0" y="0"/>
            <a:chExt cx="4906675" cy="406400"/>
          </a:xfrm>
        </p:grpSpPr>
        <p:sp>
          <p:nvSpPr>
            <p:cNvPr name="Freeform 24" id="24"/>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5" id="25"/>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26" id="26"/>
          <p:cNvSpPr/>
          <p:nvPr/>
        </p:nvSpPr>
        <p:spPr>
          <a:xfrm flipH="false" flipV="false" rot="0">
            <a:off x="1345378" y="6793058"/>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7" id="27"/>
          <p:cNvGrpSpPr/>
          <p:nvPr/>
        </p:nvGrpSpPr>
        <p:grpSpPr>
          <a:xfrm rot="0">
            <a:off x="1207481" y="7636777"/>
            <a:ext cx="8926746" cy="739366"/>
            <a:chOff x="0" y="0"/>
            <a:chExt cx="4906675" cy="406400"/>
          </a:xfrm>
        </p:grpSpPr>
        <p:sp>
          <p:nvSpPr>
            <p:cNvPr name="Freeform 28" id="28"/>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9" id="29"/>
            <p:cNvSpPr txBox="true"/>
            <p:nvPr/>
          </p:nvSpPr>
          <p:spPr>
            <a:xfrm>
              <a:off x="152400" y="-38100"/>
              <a:ext cx="4601875" cy="444500"/>
            </a:xfrm>
            <a:prstGeom prst="rect">
              <a:avLst/>
            </a:prstGeom>
          </p:spPr>
          <p:txBody>
            <a:bodyPr anchor="ctr" rtlCol="false" tIns="49499" lIns="49499" bIns="49499" rIns="49499"/>
            <a:lstStyle/>
            <a:p>
              <a:pPr algn="ctr">
                <a:lnSpc>
                  <a:spcPts val="2939"/>
                </a:lnSpc>
              </a:pPr>
            </a:p>
          </p:txBody>
        </p:sp>
      </p:grpSp>
      <p:sp>
        <p:nvSpPr>
          <p:cNvPr name="Freeform 30" id="30"/>
          <p:cNvSpPr/>
          <p:nvPr/>
        </p:nvSpPr>
        <p:spPr>
          <a:xfrm flipH="false" flipV="false" rot="0">
            <a:off x="1345378" y="7694349"/>
            <a:ext cx="707335" cy="624223"/>
          </a:xfrm>
          <a:custGeom>
            <a:avLst/>
            <a:gdLst/>
            <a:ahLst/>
            <a:cxnLst/>
            <a:rect r="r" b="b" t="t" l="l"/>
            <a:pathLst>
              <a:path h="624223" w="707335">
                <a:moveTo>
                  <a:pt x="0" y="0"/>
                </a:moveTo>
                <a:lnTo>
                  <a:pt x="707335" y="0"/>
                </a:lnTo>
                <a:lnTo>
                  <a:pt x="707335" y="624223"/>
                </a:lnTo>
                <a:lnTo>
                  <a:pt x="0" y="6242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207481" y="1875460"/>
            <a:ext cx="8168575" cy="870586"/>
          </a:xfrm>
          <a:prstGeom prst="rect">
            <a:avLst/>
          </a:prstGeom>
        </p:spPr>
        <p:txBody>
          <a:bodyPr anchor="t" rtlCol="false" tIns="0" lIns="0" bIns="0" rIns="0">
            <a:spAutoFit/>
          </a:bodyPr>
          <a:lstStyle/>
          <a:p>
            <a:pPr algn="l">
              <a:lnSpc>
                <a:spcPts val="6778"/>
              </a:lnSpc>
            </a:pPr>
            <a:r>
              <a:rPr lang="en-US" sz="5648" b="true">
                <a:solidFill>
                  <a:srgbClr val="123586"/>
                </a:solidFill>
                <a:latin typeface="Eastman Grotesque Bold"/>
                <a:ea typeface="Eastman Grotesque Bold"/>
                <a:cs typeface="Eastman Grotesque Bold"/>
                <a:sym typeface="Eastman Grotesque Bold"/>
              </a:rPr>
              <a:t>Back-End (FastAPI)</a:t>
            </a:r>
          </a:p>
        </p:txBody>
      </p:sp>
      <p:sp>
        <p:nvSpPr>
          <p:cNvPr name="TextBox 32" id="32"/>
          <p:cNvSpPr txBox="true"/>
          <p:nvPr/>
        </p:nvSpPr>
        <p:spPr>
          <a:xfrm rot="0">
            <a:off x="2287746" y="4174912"/>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PDF Data Extraction</a:t>
            </a:r>
          </a:p>
        </p:txBody>
      </p:sp>
      <p:sp>
        <p:nvSpPr>
          <p:cNvPr name="TextBox 33" id="33"/>
          <p:cNvSpPr txBox="true"/>
          <p:nvPr/>
        </p:nvSpPr>
        <p:spPr>
          <a:xfrm rot="0">
            <a:off x="2287746" y="5973772"/>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Text-to-speech</a:t>
            </a:r>
          </a:p>
        </p:txBody>
      </p:sp>
      <p:sp>
        <p:nvSpPr>
          <p:cNvPr name="TextBox 34" id="34"/>
          <p:cNvSpPr txBox="true"/>
          <p:nvPr/>
        </p:nvSpPr>
        <p:spPr>
          <a:xfrm rot="0">
            <a:off x="2287746" y="5072480"/>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Response Generation</a:t>
            </a:r>
          </a:p>
        </p:txBody>
      </p:sp>
      <p:sp>
        <p:nvSpPr>
          <p:cNvPr name="TextBox 35" id="35"/>
          <p:cNvSpPr txBox="true"/>
          <p:nvPr/>
        </p:nvSpPr>
        <p:spPr>
          <a:xfrm rot="0">
            <a:off x="1207481" y="3352675"/>
            <a:ext cx="8926746" cy="419100"/>
          </a:xfrm>
          <a:prstGeom prst="rect">
            <a:avLst/>
          </a:prstGeom>
        </p:spPr>
        <p:txBody>
          <a:bodyPr anchor="t" rtlCol="false" tIns="0" lIns="0" bIns="0" rIns="0">
            <a:spAutoFit/>
          </a:bodyPr>
          <a:lstStyle/>
          <a:p>
            <a:pPr algn="just">
              <a:lnSpc>
                <a:spcPts val="3239"/>
              </a:lnSpc>
            </a:pPr>
            <a:r>
              <a:rPr lang="en-US" sz="2699">
                <a:solidFill>
                  <a:srgbClr val="000000"/>
                </a:solidFill>
                <a:latin typeface="Public Sans"/>
                <a:ea typeface="Public Sans"/>
                <a:cs typeface="Public Sans"/>
                <a:sym typeface="Public Sans"/>
              </a:rPr>
              <a:t>Used FastAPI for back-end to achieve the following</a:t>
            </a:r>
          </a:p>
        </p:txBody>
      </p:sp>
      <p:sp>
        <p:nvSpPr>
          <p:cNvPr name="TextBox 36" id="36"/>
          <p:cNvSpPr txBox="true"/>
          <p:nvPr/>
        </p:nvSpPr>
        <p:spPr>
          <a:xfrm rot="0">
            <a:off x="2287746" y="6875063"/>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Session Management</a:t>
            </a:r>
          </a:p>
        </p:txBody>
      </p:sp>
      <p:sp>
        <p:nvSpPr>
          <p:cNvPr name="TextBox 37" id="37"/>
          <p:cNvSpPr txBox="true"/>
          <p:nvPr/>
        </p:nvSpPr>
        <p:spPr>
          <a:xfrm rot="0">
            <a:off x="2287746" y="7776354"/>
            <a:ext cx="7692616" cy="457200"/>
          </a:xfrm>
          <a:prstGeom prst="rect">
            <a:avLst/>
          </a:prstGeom>
        </p:spPr>
        <p:txBody>
          <a:bodyPr anchor="t" rtlCol="false" tIns="0" lIns="0" bIns="0" rIns="0">
            <a:spAutoFit/>
          </a:bodyPr>
          <a:lstStyle/>
          <a:p>
            <a:pPr algn="l">
              <a:lnSpc>
                <a:spcPts val="3556"/>
              </a:lnSpc>
            </a:pPr>
            <a:r>
              <a:rPr lang="en-US" sz="2963" b="true">
                <a:solidFill>
                  <a:srgbClr val="FFFFFF"/>
                </a:solidFill>
                <a:latin typeface="Public Sans Bold"/>
                <a:ea typeface="Public Sans Bold"/>
                <a:cs typeface="Public Sans Bold"/>
                <a:sym typeface="Public Sans Bold"/>
              </a:rPr>
              <a:t>Easy Integration with React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true" flipV="true" rot="0">
            <a:off x="10688752" y="0"/>
            <a:ext cx="7832799" cy="6618715"/>
          </a:xfrm>
          <a:custGeom>
            <a:avLst/>
            <a:gdLst/>
            <a:ahLst/>
            <a:cxnLst/>
            <a:rect r="r" b="b" t="t" l="l"/>
            <a:pathLst>
              <a:path h="6618715" w="7832799">
                <a:moveTo>
                  <a:pt x="7832799" y="6618715"/>
                </a:moveTo>
                <a:lnTo>
                  <a:pt x="0" y="6618715"/>
                </a:lnTo>
                <a:lnTo>
                  <a:pt x="0" y="0"/>
                </a:lnTo>
                <a:lnTo>
                  <a:pt x="7832799" y="0"/>
                </a:lnTo>
                <a:lnTo>
                  <a:pt x="7832799" y="661871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1207481" y="4035335"/>
            <a:ext cx="8926746" cy="739366"/>
            <a:chOff x="0" y="0"/>
            <a:chExt cx="4906675" cy="406400"/>
          </a:xfrm>
        </p:grpSpPr>
        <p:sp>
          <p:nvSpPr>
            <p:cNvPr name="Freeform 10" id="10"/>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1" id="11"/>
            <p:cNvSpPr txBox="true"/>
            <p:nvPr/>
          </p:nvSpPr>
          <p:spPr>
            <a:xfrm>
              <a:off x="152400" y="-38100"/>
              <a:ext cx="4601875" cy="444500"/>
            </a:xfrm>
            <a:prstGeom prst="rect">
              <a:avLst/>
            </a:prstGeom>
          </p:spPr>
          <p:txBody>
            <a:bodyPr anchor="ctr" rtlCol="false" tIns="49499" lIns="49499" bIns="49499" rIns="49499"/>
            <a:lstStyle/>
            <a:p>
              <a:pPr algn="ctr">
                <a:lnSpc>
                  <a:spcPts val="3359"/>
                </a:lnSpc>
              </a:pPr>
              <a:r>
                <a:rPr lang="en-US" sz="2399">
                  <a:solidFill>
                    <a:srgbClr val="FFFFFF"/>
                  </a:solidFill>
                  <a:latin typeface="Open Sans"/>
                  <a:ea typeface="Open Sans"/>
                  <a:cs typeface="Open Sans"/>
                  <a:sym typeface="Open Sans"/>
                </a:rPr>
                <a:t>FastAPI</a:t>
              </a:r>
            </a:p>
          </p:txBody>
        </p:sp>
      </p:grpSp>
      <p:sp>
        <p:nvSpPr>
          <p:cNvPr name="TextBox 12" id="12"/>
          <p:cNvSpPr txBox="true"/>
          <p:nvPr/>
        </p:nvSpPr>
        <p:spPr>
          <a:xfrm rot="0">
            <a:off x="1207481" y="1875460"/>
            <a:ext cx="8168575" cy="870586"/>
          </a:xfrm>
          <a:prstGeom prst="rect">
            <a:avLst/>
          </a:prstGeom>
        </p:spPr>
        <p:txBody>
          <a:bodyPr anchor="t" rtlCol="false" tIns="0" lIns="0" bIns="0" rIns="0">
            <a:spAutoFit/>
          </a:bodyPr>
          <a:lstStyle/>
          <a:p>
            <a:pPr algn="l">
              <a:lnSpc>
                <a:spcPts val="6778"/>
              </a:lnSpc>
            </a:pPr>
            <a:r>
              <a:rPr lang="en-US" sz="5648" b="true">
                <a:solidFill>
                  <a:srgbClr val="123586"/>
                </a:solidFill>
                <a:latin typeface="Eastman Grotesque Bold"/>
                <a:ea typeface="Eastman Grotesque Bold"/>
                <a:cs typeface="Eastman Grotesque Bold"/>
                <a:sym typeface="Eastman Grotesque Bold"/>
              </a:rPr>
              <a:t>Packages Used</a:t>
            </a:r>
          </a:p>
        </p:txBody>
      </p:sp>
      <p:sp>
        <p:nvSpPr>
          <p:cNvPr name="TextBox 13" id="13"/>
          <p:cNvSpPr txBox="true"/>
          <p:nvPr/>
        </p:nvSpPr>
        <p:spPr>
          <a:xfrm rot="0">
            <a:off x="1207481" y="3352675"/>
            <a:ext cx="8926746" cy="419100"/>
          </a:xfrm>
          <a:prstGeom prst="rect">
            <a:avLst/>
          </a:prstGeom>
        </p:spPr>
        <p:txBody>
          <a:bodyPr anchor="t" rtlCol="false" tIns="0" lIns="0" bIns="0" rIns="0">
            <a:spAutoFit/>
          </a:bodyPr>
          <a:lstStyle/>
          <a:p>
            <a:pPr algn="just">
              <a:lnSpc>
                <a:spcPts val="3239"/>
              </a:lnSpc>
            </a:pPr>
            <a:r>
              <a:rPr lang="en-US" sz="2699">
                <a:solidFill>
                  <a:srgbClr val="000000"/>
                </a:solidFill>
                <a:latin typeface="Public Sans"/>
                <a:ea typeface="Public Sans"/>
                <a:cs typeface="Public Sans"/>
                <a:sym typeface="Public Sans"/>
              </a:rPr>
              <a:t>Following python libraries were used</a:t>
            </a:r>
          </a:p>
        </p:txBody>
      </p:sp>
      <p:grpSp>
        <p:nvGrpSpPr>
          <p:cNvPr name="Group 14" id="14"/>
          <p:cNvGrpSpPr/>
          <p:nvPr/>
        </p:nvGrpSpPr>
        <p:grpSpPr>
          <a:xfrm rot="0">
            <a:off x="1207481" y="4934765"/>
            <a:ext cx="8926746" cy="739366"/>
            <a:chOff x="0" y="0"/>
            <a:chExt cx="4906675" cy="406400"/>
          </a:xfrm>
        </p:grpSpPr>
        <p:sp>
          <p:nvSpPr>
            <p:cNvPr name="Freeform 15" id="15"/>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6" id="16"/>
            <p:cNvSpPr txBox="true"/>
            <p:nvPr/>
          </p:nvSpPr>
          <p:spPr>
            <a:xfrm>
              <a:off x="152400" y="-38100"/>
              <a:ext cx="4601875" cy="444500"/>
            </a:xfrm>
            <a:prstGeom prst="rect">
              <a:avLst/>
            </a:prstGeom>
          </p:spPr>
          <p:txBody>
            <a:bodyPr anchor="ctr" rtlCol="false" tIns="49499" lIns="49499" bIns="49499" rIns="49499"/>
            <a:lstStyle/>
            <a:p>
              <a:pPr algn="ctr">
                <a:lnSpc>
                  <a:spcPts val="3359"/>
                </a:lnSpc>
              </a:pPr>
              <a:r>
                <a:rPr lang="en-US" sz="2399">
                  <a:solidFill>
                    <a:srgbClr val="FFFFFF"/>
                  </a:solidFill>
                  <a:latin typeface="Open Sans"/>
                  <a:ea typeface="Open Sans"/>
                  <a:cs typeface="Open Sans"/>
                  <a:sym typeface="Open Sans"/>
                </a:rPr>
                <a:t>PyPDF2</a:t>
              </a:r>
            </a:p>
          </p:txBody>
        </p:sp>
      </p:grpSp>
      <p:grpSp>
        <p:nvGrpSpPr>
          <p:cNvPr name="Group 17" id="17"/>
          <p:cNvGrpSpPr/>
          <p:nvPr/>
        </p:nvGrpSpPr>
        <p:grpSpPr>
          <a:xfrm rot="0">
            <a:off x="1207481" y="5836056"/>
            <a:ext cx="8926746" cy="739366"/>
            <a:chOff x="0" y="0"/>
            <a:chExt cx="4906675" cy="406400"/>
          </a:xfrm>
        </p:grpSpPr>
        <p:sp>
          <p:nvSpPr>
            <p:cNvPr name="Freeform 18" id="18"/>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19" id="19"/>
            <p:cNvSpPr txBox="true"/>
            <p:nvPr/>
          </p:nvSpPr>
          <p:spPr>
            <a:xfrm>
              <a:off x="152400" y="-38100"/>
              <a:ext cx="4601875" cy="444500"/>
            </a:xfrm>
            <a:prstGeom prst="rect">
              <a:avLst/>
            </a:prstGeom>
          </p:spPr>
          <p:txBody>
            <a:bodyPr anchor="ctr" rtlCol="false" tIns="49499" lIns="49499" bIns="49499" rIns="49499"/>
            <a:lstStyle/>
            <a:p>
              <a:pPr algn="ctr">
                <a:lnSpc>
                  <a:spcPts val="3359"/>
                </a:lnSpc>
              </a:pPr>
              <a:r>
                <a:rPr lang="en-US" sz="2399">
                  <a:solidFill>
                    <a:srgbClr val="FFFFFF"/>
                  </a:solidFill>
                  <a:latin typeface="Open Sans"/>
                  <a:ea typeface="Open Sans"/>
                  <a:cs typeface="Open Sans"/>
                  <a:sym typeface="Open Sans"/>
                </a:rPr>
                <a:t>Langchain</a:t>
              </a:r>
            </a:p>
          </p:txBody>
        </p:sp>
      </p:grpSp>
      <p:grpSp>
        <p:nvGrpSpPr>
          <p:cNvPr name="Group 20" id="20"/>
          <p:cNvGrpSpPr/>
          <p:nvPr/>
        </p:nvGrpSpPr>
        <p:grpSpPr>
          <a:xfrm rot="0">
            <a:off x="1207481" y="6737347"/>
            <a:ext cx="8926746" cy="739366"/>
            <a:chOff x="0" y="0"/>
            <a:chExt cx="4906675" cy="406400"/>
          </a:xfrm>
        </p:grpSpPr>
        <p:sp>
          <p:nvSpPr>
            <p:cNvPr name="Freeform 21" id="21"/>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2" id="22"/>
            <p:cNvSpPr txBox="true"/>
            <p:nvPr/>
          </p:nvSpPr>
          <p:spPr>
            <a:xfrm>
              <a:off x="152400" y="-38100"/>
              <a:ext cx="4601875" cy="444500"/>
            </a:xfrm>
            <a:prstGeom prst="rect">
              <a:avLst/>
            </a:prstGeom>
          </p:spPr>
          <p:txBody>
            <a:bodyPr anchor="ctr" rtlCol="false" tIns="49499" lIns="49499" bIns="49499" rIns="49499"/>
            <a:lstStyle/>
            <a:p>
              <a:pPr algn="ctr">
                <a:lnSpc>
                  <a:spcPts val="3359"/>
                </a:lnSpc>
              </a:pPr>
              <a:r>
                <a:rPr lang="en-US" sz="2399">
                  <a:solidFill>
                    <a:srgbClr val="FFFFFF"/>
                  </a:solidFill>
                  <a:latin typeface="Open Sans"/>
                  <a:ea typeface="Open Sans"/>
                  <a:cs typeface="Open Sans"/>
                  <a:sym typeface="Open Sans"/>
                </a:rPr>
                <a:t>Pydantic</a:t>
              </a:r>
            </a:p>
          </p:txBody>
        </p:sp>
      </p:grpSp>
      <p:grpSp>
        <p:nvGrpSpPr>
          <p:cNvPr name="Group 23" id="23"/>
          <p:cNvGrpSpPr/>
          <p:nvPr/>
        </p:nvGrpSpPr>
        <p:grpSpPr>
          <a:xfrm rot="0">
            <a:off x="1207481" y="7638639"/>
            <a:ext cx="8926746" cy="739366"/>
            <a:chOff x="0" y="0"/>
            <a:chExt cx="4906675" cy="406400"/>
          </a:xfrm>
        </p:grpSpPr>
        <p:sp>
          <p:nvSpPr>
            <p:cNvPr name="Freeform 24" id="24"/>
            <p:cNvSpPr/>
            <p:nvPr/>
          </p:nvSpPr>
          <p:spPr>
            <a:xfrm flipH="false" flipV="false" rot="0">
              <a:off x="0" y="0"/>
              <a:ext cx="4906675" cy="406400"/>
            </a:xfrm>
            <a:custGeom>
              <a:avLst/>
              <a:gdLst/>
              <a:ahLst/>
              <a:cxnLst/>
              <a:rect r="r" b="b" t="t" l="l"/>
              <a:pathLst>
                <a:path h="406400" w="4906675">
                  <a:moveTo>
                    <a:pt x="4703475" y="0"/>
                  </a:moveTo>
                  <a:lnTo>
                    <a:pt x="203200" y="0"/>
                  </a:lnTo>
                  <a:lnTo>
                    <a:pt x="0" y="203200"/>
                  </a:lnTo>
                  <a:lnTo>
                    <a:pt x="203200" y="406400"/>
                  </a:lnTo>
                  <a:lnTo>
                    <a:pt x="4703475" y="406400"/>
                  </a:lnTo>
                  <a:lnTo>
                    <a:pt x="4906675" y="203200"/>
                  </a:lnTo>
                  <a:lnTo>
                    <a:pt x="4703475" y="0"/>
                  </a:lnTo>
                  <a:close/>
                </a:path>
              </a:pathLst>
            </a:custGeom>
            <a:solidFill>
              <a:srgbClr val="123586"/>
            </a:solidFill>
          </p:spPr>
        </p:sp>
        <p:sp>
          <p:nvSpPr>
            <p:cNvPr name="TextBox 25" id="25"/>
            <p:cNvSpPr txBox="true"/>
            <p:nvPr/>
          </p:nvSpPr>
          <p:spPr>
            <a:xfrm>
              <a:off x="152400" y="-38100"/>
              <a:ext cx="4601875" cy="444500"/>
            </a:xfrm>
            <a:prstGeom prst="rect">
              <a:avLst/>
            </a:prstGeom>
          </p:spPr>
          <p:txBody>
            <a:bodyPr anchor="ctr" rtlCol="false" tIns="49499" lIns="49499" bIns="49499" rIns="49499"/>
            <a:lstStyle/>
            <a:p>
              <a:pPr algn="ctr">
                <a:lnSpc>
                  <a:spcPts val="3359"/>
                </a:lnSpc>
              </a:pPr>
              <a:r>
                <a:rPr lang="en-US" sz="2399">
                  <a:solidFill>
                    <a:srgbClr val="FFFFFF"/>
                  </a:solidFill>
                  <a:latin typeface="Open Sans"/>
                  <a:ea typeface="Open Sans"/>
                  <a:cs typeface="Open Sans"/>
                  <a:sym typeface="Open Sans"/>
                </a:rPr>
                <a:t>gTTS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98002" y="1028700"/>
            <a:ext cx="14813280" cy="9258300"/>
          </a:xfrm>
          <a:prstGeom prst="rect">
            <a:avLst/>
          </a:prstGeom>
        </p:spPr>
      </p:pic>
      <p:sp>
        <p:nvSpPr>
          <p:cNvPr name="TextBox 3" id="3"/>
          <p:cNvSpPr txBox="true"/>
          <p:nvPr/>
        </p:nvSpPr>
        <p:spPr>
          <a:xfrm rot="0">
            <a:off x="5948428" y="158114"/>
            <a:ext cx="5912430" cy="866775"/>
          </a:xfrm>
          <a:prstGeom prst="rect">
            <a:avLst/>
          </a:prstGeom>
        </p:spPr>
        <p:txBody>
          <a:bodyPr anchor="t" rtlCol="false" tIns="0" lIns="0" bIns="0" rIns="0">
            <a:spAutoFit/>
          </a:bodyPr>
          <a:lstStyle/>
          <a:p>
            <a:pPr algn="l">
              <a:lnSpc>
                <a:spcPts val="6778"/>
              </a:lnSpc>
            </a:pPr>
            <a:r>
              <a:rPr lang="en-US" sz="5648" u="sng" b="true">
                <a:solidFill>
                  <a:srgbClr val="123586"/>
                </a:solidFill>
                <a:latin typeface="Eastman Grotesque Bold"/>
                <a:ea typeface="Eastman Grotesque Bold"/>
                <a:cs typeface="Eastman Grotesque Bold"/>
                <a:sym typeface="Eastman Grotesque Bold"/>
              </a:rPr>
              <a:t>Interactive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4294282" y="4261360"/>
            <a:ext cx="9656529" cy="6928560"/>
          </a:xfrm>
          <a:custGeom>
            <a:avLst/>
            <a:gdLst/>
            <a:ahLst/>
            <a:cxnLst/>
            <a:rect r="r" b="b" t="t" l="l"/>
            <a:pathLst>
              <a:path h="6928560" w="9656529">
                <a:moveTo>
                  <a:pt x="0" y="6928560"/>
                </a:moveTo>
                <a:lnTo>
                  <a:pt x="9656529" y="6928560"/>
                </a:lnTo>
                <a:lnTo>
                  <a:pt x="9656529" y="0"/>
                </a:lnTo>
                <a:lnTo>
                  <a:pt x="0" y="0"/>
                </a:lnTo>
                <a:lnTo>
                  <a:pt x="0" y="692856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4677269" y="687528"/>
            <a:ext cx="9656529" cy="6928560"/>
          </a:xfrm>
          <a:custGeom>
            <a:avLst/>
            <a:gdLst/>
            <a:ahLst/>
            <a:cxnLst/>
            <a:rect r="r" b="b" t="t" l="l"/>
            <a:pathLst>
              <a:path h="6928560" w="9656529">
                <a:moveTo>
                  <a:pt x="0" y="0"/>
                </a:moveTo>
                <a:lnTo>
                  <a:pt x="9656529" y="0"/>
                </a:lnTo>
                <a:lnTo>
                  <a:pt x="9656529" y="6928560"/>
                </a:lnTo>
                <a:lnTo>
                  <a:pt x="0" y="6928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2528236" y="5642865"/>
            <a:ext cx="7460770" cy="746077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0" b="0"/>
              </a:stretch>
            </a:blipFill>
            <a:ln w="190500" cap="sq">
              <a:solidFill>
                <a:srgbClr val="123586"/>
              </a:solidFill>
              <a:prstDash val="solid"/>
              <a:miter/>
            </a:ln>
          </p:spPr>
        </p:sp>
      </p:grpSp>
      <p:grpSp>
        <p:nvGrpSpPr>
          <p:cNvPr name="Group 6" id="6"/>
          <p:cNvGrpSpPr/>
          <p:nvPr/>
        </p:nvGrpSpPr>
        <p:grpSpPr>
          <a:xfrm rot="0">
            <a:off x="13432907" y="-2355370"/>
            <a:ext cx="7460770" cy="74607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5"/>
              <a:stretch>
                <a:fillRect l="-16666" t="0" r="-16666" b="0"/>
              </a:stretch>
            </a:blipFill>
            <a:ln w="190500" cap="sq">
              <a:solidFill>
                <a:srgbClr val="123586"/>
              </a:solidFill>
              <a:prstDash val="solid"/>
              <a:miter/>
            </a:ln>
          </p:spPr>
        </p:sp>
      </p:grpSp>
      <p:sp>
        <p:nvSpPr>
          <p:cNvPr name="TextBox 8" id="8"/>
          <p:cNvSpPr txBox="true"/>
          <p:nvPr/>
        </p:nvSpPr>
        <p:spPr>
          <a:xfrm rot="0">
            <a:off x="3950963" y="4142283"/>
            <a:ext cx="10386074" cy="1309728"/>
          </a:xfrm>
          <a:prstGeom prst="rect">
            <a:avLst/>
          </a:prstGeom>
        </p:spPr>
        <p:txBody>
          <a:bodyPr anchor="t" rtlCol="false" tIns="0" lIns="0" bIns="0" rIns="0">
            <a:spAutoFit/>
          </a:bodyPr>
          <a:lstStyle/>
          <a:p>
            <a:pPr algn="ctr">
              <a:lnSpc>
                <a:spcPts val="10280"/>
              </a:lnSpc>
            </a:pPr>
            <a:r>
              <a:rPr lang="en-US" sz="8567" b="true">
                <a:solidFill>
                  <a:srgbClr val="123586"/>
                </a:solidFill>
                <a:latin typeface="Eastman Grotesque Bold"/>
                <a:ea typeface="Eastman Grotesque Bold"/>
                <a:cs typeface="Eastman Grotesque Bold"/>
                <a:sym typeface="Eastman Grotesque Bold"/>
              </a:rPr>
              <a:t>Thank You</a:t>
            </a:r>
          </a:p>
        </p:txBody>
      </p:sp>
      <p:sp>
        <p:nvSpPr>
          <p:cNvPr name="TextBox 9" id="9"/>
          <p:cNvSpPr txBox="true"/>
          <p:nvPr/>
        </p:nvSpPr>
        <p:spPr>
          <a:xfrm rot="0">
            <a:off x="4456917" y="5701701"/>
            <a:ext cx="9374165" cy="828675"/>
          </a:xfrm>
          <a:prstGeom prst="rect">
            <a:avLst/>
          </a:prstGeom>
        </p:spPr>
        <p:txBody>
          <a:bodyPr anchor="t" rtlCol="false" tIns="0" lIns="0" bIns="0" rIns="0">
            <a:spAutoFit/>
          </a:bodyPr>
          <a:lstStyle/>
          <a:p>
            <a:pPr algn="ctr">
              <a:lnSpc>
                <a:spcPts val="3226"/>
              </a:lnSpc>
            </a:pPr>
            <a:r>
              <a:rPr lang="en-US" sz="2688">
                <a:solidFill>
                  <a:srgbClr val="000000"/>
                </a:solidFill>
                <a:latin typeface="Public Sans"/>
                <a:ea typeface="Public Sans"/>
                <a:cs typeface="Public Sans"/>
                <a:sym typeface="Public Sans"/>
              </a:rPr>
              <a:t>For your attention! If you have any questions or would like to discuss further, please feel free to reach out.</a:t>
            </a:r>
          </a:p>
        </p:txBody>
      </p:sp>
      <p:sp>
        <p:nvSpPr>
          <p:cNvPr name="Freeform 10" id="10"/>
          <p:cNvSpPr/>
          <p:nvPr/>
        </p:nvSpPr>
        <p:spPr>
          <a:xfrm flipH="false" flipV="false" rot="0">
            <a:off x="7444593" y="9373250"/>
            <a:ext cx="731205" cy="616954"/>
          </a:xfrm>
          <a:custGeom>
            <a:avLst/>
            <a:gdLst/>
            <a:ahLst/>
            <a:cxnLst/>
            <a:rect r="r" b="b" t="t" l="l"/>
            <a:pathLst>
              <a:path h="616954" w="731205">
                <a:moveTo>
                  <a:pt x="0" y="0"/>
                </a:moveTo>
                <a:lnTo>
                  <a:pt x="731204" y="0"/>
                </a:lnTo>
                <a:lnTo>
                  <a:pt x="731204" y="616954"/>
                </a:lnTo>
                <a:lnTo>
                  <a:pt x="0" y="616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253618" y="9479810"/>
            <a:ext cx="2589790" cy="443982"/>
          </a:xfrm>
          <a:prstGeom prst="rect">
            <a:avLst/>
          </a:prstGeom>
        </p:spPr>
        <p:txBody>
          <a:bodyPr anchor="t" rtlCol="false" tIns="0" lIns="0" bIns="0" rIns="0">
            <a:spAutoFit/>
          </a:bodyPr>
          <a:lstStyle/>
          <a:p>
            <a:pPr algn="l">
              <a:lnSpc>
                <a:spcPts val="3455"/>
              </a:lnSpc>
            </a:pPr>
            <a:r>
              <a:rPr lang="en-US" sz="2879" b="true">
                <a:solidFill>
                  <a:srgbClr val="000000"/>
                </a:solidFill>
                <a:latin typeface="Eastman Grotesque Bold"/>
                <a:ea typeface="Eastman Grotesque Bold"/>
                <a:cs typeface="Eastman Grotesque Bold"/>
                <a:sym typeface="Eastman Grotesque Bold"/>
              </a:rPr>
              <a:t>Dekanex, LLC.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4294282" y="4261360"/>
            <a:ext cx="9656529" cy="6928560"/>
          </a:xfrm>
          <a:custGeom>
            <a:avLst/>
            <a:gdLst/>
            <a:ahLst/>
            <a:cxnLst/>
            <a:rect r="r" b="b" t="t" l="l"/>
            <a:pathLst>
              <a:path h="6928560" w="9656529">
                <a:moveTo>
                  <a:pt x="0" y="6928560"/>
                </a:moveTo>
                <a:lnTo>
                  <a:pt x="9656529" y="6928560"/>
                </a:lnTo>
                <a:lnTo>
                  <a:pt x="9656529" y="0"/>
                </a:lnTo>
                <a:lnTo>
                  <a:pt x="0" y="0"/>
                </a:lnTo>
                <a:lnTo>
                  <a:pt x="0" y="692856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4677269" y="687528"/>
            <a:ext cx="9656529" cy="6928560"/>
          </a:xfrm>
          <a:custGeom>
            <a:avLst/>
            <a:gdLst/>
            <a:ahLst/>
            <a:cxnLst/>
            <a:rect r="r" b="b" t="t" l="l"/>
            <a:pathLst>
              <a:path h="6928560" w="9656529">
                <a:moveTo>
                  <a:pt x="0" y="0"/>
                </a:moveTo>
                <a:lnTo>
                  <a:pt x="9656529" y="0"/>
                </a:lnTo>
                <a:lnTo>
                  <a:pt x="9656529" y="6928560"/>
                </a:lnTo>
                <a:lnTo>
                  <a:pt x="0" y="6928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14:trim st="7560.0000" end="55362.6300"/>
                </p14:media>
              </p:ext>
            </p:extLst>
          </p:nvPr>
        </p:nvPicPr>
        <p:blipFill>
          <a:blip r:embed="rId4"/>
          <a:srcRect l="4342" t="0" r="4342" b="0"/>
          <a:stretch>
            <a:fillRect/>
          </a:stretch>
        </p:blipFill>
        <p:spPr>
          <a:xfrm flipH="false" flipV="false" rot="0">
            <a:off x="4059045" y="2897376"/>
            <a:ext cx="10169911" cy="6264665"/>
          </a:xfrm>
          <a:prstGeom prst="rect">
            <a:avLst/>
          </a:prstGeom>
        </p:spPr>
      </p:pic>
      <p:grpSp>
        <p:nvGrpSpPr>
          <p:cNvPr name="Group 5" id="5"/>
          <p:cNvGrpSpPr/>
          <p:nvPr/>
        </p:nvGrpSpPr>
        <p:grpSpPr>
          <a:xfrm rot="0">
            <a:off x="-2528236" y="5642865"/>
            <a:ext cx="7460770" cy="74607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7"/>
              <a:stretch>
                <a:fillRect l="0" t="0" r="0" b="0"/>
              </a:stretch>
            </a:blipFill>
            <a:ln w="190500" cap="sq">
              <a:solidFill>
                <a:srgbClr val="123586"/>
              </a:solidFill>
              <a:prstDash val="solid"/>
              <a:miter/>
            </a:ln>
          </p:spPr>
        </p:sp>
      </p:grpSp>
      <p:grpSp>
        <p:nvGrpSpPr>
          <p:cNvPr name="Group 7" id="7"/>
          <p:cNvGrpSpPr/>
          <p:nvPr/>
        </p:nvGrpSpPr>
        <p:grpSpPr>
          <a:xfrm rot="0">
            <a:off x="13432907" y="-2355370"/>
            <a:ext cx="7460770" cy="74607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8"/>
              <a:stretch>
                <a:fillRect l="-16666" t="0" r="-16666" b="0"/>
              </a:stretch>
            </a:blipFill>
            <a:ln w="190500" cap="sq">
              <a:solidFill>
                <a:srgbClr val="123586"/>
              </a:solidFill>
              <a:prstDash val="solid"/>
              <a:miter/>
            </a:ln>
          </p:spPr>
        </p:sp>
      </p:grpSp>
      <p:sp>
        <p:nvSpPr>
          <p:cNvPr name="TextBox 9" id="9"/>
          <p:cNvSpPr txBox="true"/>
          <p:nvPr/>
        </p:nvSpPr>
        <p:spPr>
          <a:xfrm rot="0">
            <a:off x="4551816" y="868965"/>
            <a:ext cx="8670498" cy="1396496"/>
          </a:xfrm>
          <a:prstGeom prst="rect">
            <a:avLst/>
          </a:prstGeom>
        </p:spPr>
        <p:txBody>
          <a:bodyPr anchor="t" rtlCol="false" tIns="0" lIns="0" bIns="0" rIns="0">
            <a:spAutoFit/>
          </a:bodyPr>
          <a:lstStyle/>
          <a:p>
            <a:pPr algn="ctr">
              <a:lnSpc>
                <a:spcPts val="5456"/>
              </a:lnSpc>
            </a:pPr>
            <a:r>
              <a:rPr lang="en-US" sz="4960" b="true">
                <a:solidFill>
                  <a:srgbClr val="123586"/>
                </a:solidFill>
                <a:latin typeface="Eastman Grotesque Bold"/>
                <a:ea typeface="Eastman Grotesque Bold"/>
                <a:cs typeface="Eastman Grotesque Bold"/>
                <a:sym typeface="Eastman Grotesque Bold"/>
              </a:rPr>
              <a:t>Challenges Faced by Visually Impaired Users</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483" y="6822235"/>
            <a:ext cx="7774730" cy="2716648"/>
            <a:chOff x="0" y="0"/>
            <a:chExt cx="1807493" cy="631575"/>
          </a:xfrm>
        </p:grpSpPr>
        <p:sp>
          <p:nvSpPr>
            <p:cNvPr name="Freeform 3" id="3"/>
            <p:cNvSpPr/>
            <p:nvPr/>
          </p:nvSpPr>
          <p:spPr>
            <a:xfrm flipH="false" flipV="false" rot="0">
              <a:off x="0" y="0"/>
              <a:ext cx="1807493" cy="631575"/>
            </a:xfrm>
            <a:custGeom>
              <a:avLst/>
              <a:gdLst/>
              <a:ahLst/>
              <a:cxnLst/>
              <a:rect r="r" b="b" t="t" l="l"/>
              <a:pathLst>
                <a:path h="631575" w="1807493">
                  <a:moveTo>
                    <a:pt x="0" y="0"/>
                  </a:moveTo>
                  <a:lnTo>
                    <a:pt x="1807493" y="0"/>
                  </a:lnTo>
                  <a:lnTo>
                    <a:pt x="1807493" y="631575"/>
                  </a:lnTo>
                  <a:lnTo>
                    <a:pt x="0" y="631575"/>
                  </a:lnTo>
                  <a:close/>
                </a:path>
              </a:pathLst>
            </a:custGeom>
            <a:solidFill>
              <a:srgbClr val="123586"/>
            </a:solidFill>
          </p:spPr>
        </p:sp>
        <p:sp>
          <p:nvSpPr>
            <p:cNvPr name="TextBox 4" id="4"/>
            <p:cNvSpPr txBox="true"/>
            <p:nvPr/>
          </p:nvSpPr>
          <p:spPr>
            <a:xfrm>
              <a:off x="0" y="-38100"/>
              <a:ext cx="1807493" cy="669675"/>
            </a:xfrm>
            <a:prstGeom prst="rect">
              <a:avLst/>
            </a:prstGeom>
          </p:spPr>
          <p:txBody>
            <a:bodyPr anchor="ctr" rtlCol="false" tIns="58964" lIns="58964" bIns="58964" rIns="58964"/>
            <a:lstStyle/>
            <a:p>
              <a:pPr algn="ctr">
                <a:lnSpc>
                  <a:spcPts val="2939"/>
                </a:lnSpc>
              </a:pPr>
            </a:p>
          </p:txBody>
        </p:sp>
      </p:grpSp>
      <p:grpSp>
        <p:nvGrpSpPr>
          <p:cNvPr name="Group 5" id="5"/>
          <p:cNvGrpSpPr/>
          <p:nvPr/>
        </p:nvGrpSpPr>
        <p:grpSpPr>
          <a:xfrm rot="0">
            <a:off x="13819073" y="0"/>
            <a:ext cx="4395093" cy="10287000"/>
            <a:chOff x="0" y="0"/>
            <a:chExt cx="1157555" cy="2709333"/>
          </a:xfrm>
        </p:grpSpPr>
        <p:sp>
          <p:nvSpPr>
            <p:cNvPr name="Freeform 6" id="6"/>
            <p:cNvSpPr/>
            <p:nvPr/>
          </p:nvSpPr>
          <p:spPr>
            <a:xfrm flipH="false" flipV="false" rot="0">
              <a:off x="0" y="0"/>
              <a:ext cx="1157555" cy="2709333"/>
            </a:xfrm>
            <a:custGeom>
              <a:avLst/>
              <a:gdLst/>
              <a:ahLst/>
              <a:cxnLst/>
              <a:rect r="r" b="b" t="t" l="l"/>
              <a:pathLst>
                <a:path h="2709333" w="1157555">
                  <a:moveTo>
                    <a:pt x="0" y="0"/>
                  </a:moveTo>
                  <a:lnTo>
                    <a:pt x="1157555" y="0"/>
                  </a:lnTo>
                  <a:lnTo>
                    <a:pt x="1157555" y="2709333"/>
                  </a:lnTo>
                  <a:lnTo>
                    <a:pt x="0" y="2709333"/>
                  </a:lnTo>
                  <a:close/>
                </a:path>
              </a:pathLst>
            </a:custGeom>
            <a:solidFill>
              <a:srgbClr val="517DED"/>
            </a:solidFill>
          </p:spPr>
        </p:sp>
        <p:sp>
          <p:nvSpPr>
            <p:cNvPr name="TextBox 7" id="7"/>
            <p:cNvSpPr txBox="true"/>
            <p:nvPr/>
          </p:nvSpPr>
          <p:spPr>
            <a:xfrm>
              <a:off x="0" y="-38100"/>
              <a:ext cx="1157555" cy="274743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8845866" y="6822235"/>
            <a:ext cx="7774730" cy="2716648"/>
            <a:chOff x="0" y="0"/>
            <a:chExt cx="1807493" cy="631575"/>
          </a:xfrm>
        </p:grpSpPr>
        <p:sp>
          <p:nvSpPr>
            <p:cNvPr name="Freeform 9" id="9"/>
            <p:cNvSpPr/>
            <p:nvPr/>
          </p:nvSpPr>
          <p:spPr>
            <a:xfrm flipH="false" flipV="false" rot="0">
              <a:off x="0" y="0"/>
              <a:ext cx="1807493" cy="631575"/>
            </a:xfrm>
            <a:custGeom>
              <a:avLst/>
              <a:gdLst/>
              <a:ahLst/>
              <a:cxnLst/>
              <a:rect r="r" b="b" t="t" l="l"/>
              <a:pathLst>
                <a:path h="631575" w="1807493">
                  <a:moveTo>
                    <a:pt x="0" y="0"/>
                  </a:moveTo>
                  <a:lnTo>
                    <a:pt x="1807493" y="0"/>
                  </a:lnTo>
                  <a:lnTo>
                    <a:pt x="1807493" y="631575"/>
                  </a:lnTo>
                  <a:lnTo>
                    <a:pt x="0" y="631575"/>
                  </a:lnTo>
                  <a:close/>
                </a:path>
              </a:pathLst>
            </a:custGeom>
            <a:solidFill>
              <a:srgbClr val="123586"/>
            </a:solidFill>
          </p:spPr>
        </p:sp>
        <p:sp>
          <p:nvSpPr>
            <p:cNvPr name="TextBox 10" id="10"/>
            <p:cNvSpPr txBox="true"/>
            <p:nvPr/>
          </p:nvSpPr>
          <p:spPr>
            <a:xfrm>
              <a:off x="0" y="-38100"/>
              <a:ext cx="1807493" cy="669675"/>
            </a:xfrm>
            <a:prstGeom prst="rect">
              <a:avLst/>
            </a:prstGeom>
          </p:spPr>
          <p:txBody>
            <a:bodyPr anchor="ctr" rtlCol="false" tIns="58964" lIns="58964" bIns="58964" rIns="58964"/>
            <a:lstStyle/>
            <a:p>
              <a:pPr algn="ctr">
                <a:lnSpc>
                  <a:spcPts val="2939"/>
                </a:lnSpc>
              </a:pPr>
            </a:p>
          </p:txBody>
        </p:sp>
      </p:grpSp>
      <p:sp>
        <p:nvSpPr>
          <p:cNvPr name="TextBox 11" id="11"/>
          <p:cNvSpPr txBox="true"/>
          <p:nvPr/>
        </p:nvSpPr>
        <p:spPr>
          <a:xfrm rot="0">
            <a:off x="795402" y="1774355"/>
            <a:ext cx="8670498" cy="1750542"/>
          </a:xfrm>
          <a:prstGeom prst="rect">
            <a:avLst/>
          </a:prstGeom>
        </p:spPr>
        <p:txBody>
          <a:bodyPr anchor="t" rtlCol="false" tIns="0" lIns="0" bIns="0" rIns="0">
            <a:spAutoFit/>
          </a:bodyPr>
          <a:lstStyle/>
          <a:p>
            <a:pPr algn="l">
              <a:lnSpc>
                <a:spcPts val="6776"/>
              </a:lnSpc>
            </a:pPr>
            <a:r>
              <a:rPr lang="en-US" sz="6160" b="true">
                <a:solidFill>
                  <a:srgbClr val="123586"/>
                </a:solidFill>
                <a:latin typeface="Eastman Grotesque Bold"/>
                <a:ea typeface="Eastman Grotesque Bold"/>
                <a:cs typeface="Eastman Grotesque Bold"/>
                <a:sym typeface="Eastman Grotesque Bold"/>
              </a:rPr>
              <a:t>Challenges Faced by Visually Impaired Users</a:t>
            </a:r>
          </a:p>
        </p:txBody>
      </p:sp>
      <p:sp>
        <p:nvSpPr>
          <p:cNvPr name="TextBox 12" id="12"/>
          <p:cNvSpPr txBox="true"/>
          <p:nvPr/>
        </p:nvSpPr>
        <p:spPr>
          <a:xfrm rot="0">
            <a:off x="1199997" y="7172681"/>
            <a:ext cx="6857698" cy="438150"/>
          </a:xfrm>
          <a:prstGeom prst="rect">
            <a:avLst/>
          </a:prstGeom>
        </p:spPr>
        <p:txBody>
          <a:bodyPr anchor="t" rtlCol="false" tIns="0" lIns="0" bIns="0" rIns="0">
            <a:spAutoFit/>
          </a:bodyPr>
          <a:lstStyle/>
          <a:p>
            <a:pPr algn="l">
              <a:lnSpc>
                <a:spcPts val="3300"/>
              </a:lnSpc>
            </a:pPr>
            <a:r>
              <a:rPr lang="en-US" sz="3000" b="true">
                <a:solidFill>
                  <a:srgbClr val="FFFFFF"/>
                </a:solidFill>
                <a:latin typeface="Eastman Grotesque Bold"/>
                <a:ea typeface="Eastman Grotesque Bold"/>
                <a:cs typeface="Eastman Grotesque Bold"/>
                <a:sym typeface="Eastman Grotesque Bold"/>
              </a:rPr>
              <a:t>Challenges in Education &amp; Work</a:t>
            </a:r>
          </a:p>
        </p:txBody>
      </p:sp>
      <p:sp>
        <p:nvSpPr>
          <p:cNvPr name="TextBox 13" id="13"/>
          <p:cNvSpPr txBox="true"/>
          <p:nvPr/>
        </p:nvSpPr>
        <p:spPr>
          <a:xfrm rot="0">
            <a:off x="9158921" y="7172681"/>
            <a:ext cx="6857698" cy="438150"/>
          </a:xfrm>
          <a:prstGeom prst="rect">
            <a:avLst/>
          </a:prstGeom>
        </p:spPr>
        <p:txBody>
          <a:bodyPr anchor="t" rtlCol="false" tIns="0" lIns="0" bIns="0" rIns="0">
            <a:spAutoFit/>
          </a:bodyPr>
          <a:lstStyle/>
          <a:p>
            <a:pPr algn="l">
              <a:lnSpc>
                <a:spcPts val="3300"/>
              </a:lnSpc>
            </a:pPr>
            <a:r>
              <a:rPr lang="en-US" sz="3000" b="true">
                <a:solidFill>
                  <a:srgbClr val="FFFFFF"/>
                </a:solidFill>
                <a:latin typeface="Eastman Grotesque Bold"/>
                <a:ea typeface="Eastman Grotesque Bold"/>
                <a:cs typeface="Eastman Grotesque Bold"/>
                <a:sym typeface="Eastman Grotesque Bold"/>
              </a:rPr>
              <a:t>Inefficiencies in Existing Tools</a:t>
            </a:r>
          </a:p>
        </p:txBody>
      </p:sp>
      <p:sp>
        <p:nvSpPr>
          <p:cNvPr name="TextBox 14" id="14"/>
          <p:cNvSpPr txBox="true"/>
          <p:nvPr/>
        </p:nvSpPr>
        <p:spPr>
          <a:xfrm rot="0">
            <a:off x="1030532" y="7715606"/>
            <a:ext cx="7196630" cy="1600200"/>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Public Sans"/>
                <a:ea typeface="Public Sans"/>
                <a:cs typeface="Public Sans"/>
                <a:sym typeface="Public Sans"/>
              </a:rPr>
              <a:t>Students and professionals with visual impairments struggle to engage with long-form content such as textbooks, research papers, or articles.</a:t>
            </a:r>
          </a:p>
          <a:p>
            <a:pPr algn="l" marL="388620" indent="-194310" lvl="1">
              <a:lnSpc>
                <a:spcPts val="2160"/>
              </a:lnSpc>
              <a:buFont typeface="Arial"/>
              <a:buChar char="•"/>
            </a:pPr>
            <a:r>
              <a:rPr lang="en-US" sz="1800">
                <a:solidFill>
                  <a:srgbClr val="FFFFFF"/>
                </a:solidFill>
                <a:latin typeface="Public Sans"/>
                <a:ea typeface="Public Sans"/>
                <a:cs typeface="Public Sans"/>
                <a:sym typeface="Public Sans"/>
              </a:rPr>
              <a:t>Limited access to essential documents and research materials leads to educational and professional challenges.</a:t>
            </a:r>
          </a:p>
          <a:p>
            <a:pPr algn="l">
              <a:lnSpc>
                <a:spcPts val="2160"/>
              </a:lnSpc>
            </a:pPr>
          </a:p>
        </p:txBody>
      </p:sp>
      <p:sp>
        <p:nvSpPr>
          <p:cNvPr name="TextBox 15" id="15"/>
          <p:cNvSpPr txBox="true"/>
          <p:nvPr/>
        </p:nvSpPr>
        <p:spPr>
          <a:xfrm rot="0">
            <a:off x="8989456" y="7715606"/>
            <a:ext cx="7196630" cy="1866900"/>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FFFFFF"/>
                </a:solidFill>
                <a:latin typeface="Public Sans"/>
                <a:ea typeface="Public Sans"/>
                <a:cs typeface="Public Sans"/>
                <a:sym typeface="Public Sans"/>
              </a:rPr>
              <a:t>Many screen readers provide basic navigation but lack context-based interaction and can't fully help with understanding the content of complex documents.</a:t>
            </a:r>
          </a:p>
          <a:p>
            <a:pPr algn="l" marL="388620" indent="-194310" lvl="1">
              <a:lnSpc>
                <a:spcPts val="2160"/>
              </a:lnSpc>
              <a:buFont typeface="Arial"/>
              <a:buChar char="•"/>
            </a:pPr>
            <a:r>
              <a:rPr lang="en-US" sz="1800">
                <a:solidFill>
                  <a:srgbClr val="FFFFFF"/>
                </a:solidFill>
                <a:latin typeface="Public Sans"/>
                <a:ea typeface="Public Sans"/>
                <a:cs typeface="Public Sans"/>
                <a:sym typeface="Public Sans"/>
              </a:rPr>
              <a:t>Text-to-Speech (TTS) tools are often monotonous or insufficient for delivering context, making comprehension difficult.</a:t>
            </a:r>
          </a:p>
          <a:p>
            <a:pPr algn="l">
              <a:lnSpc>
                <a:spcPts val="2160"/>
              </a:lnSpc>
            </a:pPr>
          </a:p>
        </p:txBody>
      </p:sp>
      <p:grpSp>
        <p:nvGrpSpPr>
          <p:cNvPr name="Group 16" id="16"/>
          <p:cNvGrpSpPr/>
          <p:nvPr/>
        </p:nvGrpSpPr>
        <p:grpSpPr>
          <a:xfrm rot="0">
            <a:off x="10882027" y="805267"/>
            <a:ext cx="5874092" cy="58740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5046" t="0" r="-25046" b="0"/>
              </a:stretch>
            </a:blipFill>
            <a:ln w="190500" cap="sq">
              <a:solidFill>
                <a:srgbClr val="123586"/>
              </a:solidFill>
              <a:prstDash val="solid"/>
              <a:miter/>
            </a:ln>
          </p:spPr>
        </p:sp>
      </p:grpSp>
      <p:sp>
        <p:nvSpPr>
          <p:cNvPr name="Freeform 18" id="18"/>
          <p:cNvSpPr/>
          <p:nvPr/>
        </p:nvSpPr>
        <p:spPr>
          <a:xfrm flipH="false" flipV="false" rot="-5400000">
            <a:off x="9848788" y="-684856"/>
            <a:ext cx="851963" cy="1846271"/>
          </a:xfrm>
          <a:custGeom>
            <a:avLst/>
            <a:gdLst/>
            <a:ahLst/>
            <a:cxnLst/>
            <a:rect r="r" b="b" t="t" l="l"/>
            <a:pathLst>
              <a:path h="1846271" w="851963">
                <a:moveTo>
                  <a:pt x="0" y="0"/>
                </a:moveTo>
                <a:lnTo>
                  <a:pt x="851964" y="0"/>
                </a:lnTo>
                <a:lnTo>
                  <a:pt x="851964" y="1846271"/>
                </a:lnTo>
                <a:lnTo>
                  <a:pt x="0" y="1846271"/>
                </a:lnTo>
                <a:lnTo>
                  <a:pt x="0" y="0"/>
                </a:lnTo>
                <a:close/>
              </a:path>
            </a:pathLst>
          </a:custGeom>
          <a:blipFill>
            <a:blip r:embed="rId3">
              <a:extLst>
                <a:ext uri="{96DAC541-7B7A-43D3-8B79-37D633B846F1}">
                  <asvg:svgBlip xmlns:asvg="http://schemas.microsoft.com/office/drawing/2016/SVG/main" r:embed="rId4"/>
                </a:ext>
              </a:extLst>
            </a:blip>
            <a:stretch>
              <a:fillRect l="0" t="-24495" r="-368184" b="0"/>
            </a:stretch>
          </a:blipFill>
        </p:spPr>
      </p:sp>
      <p:sp>
        <p:nvSpPr>
          <p:cNvPr name="TextBox 19" id="19"/>
          <p:cNvSpPr txBox="true"/>
          <p:nvPr/>
        </p:nvSpPr>
        <p:spPr>
          <a:xfrm rot="0">
            <a:off x="867483" y="1063143"/>
            <a:ext cx="1314531" cy="415937"/>
          </a:xfrm>
          <a:prstGeom prst="rect">
            <a:avLst/>
          </a:prstGeom>
        </p:spPr>
        <p:txBody>
          <a:bodyPr anchor="t" rtlCol="false" tIns="0" lIns="0" bIns="0" rIns="0">
            <a:spAutoFit/>
          </a:bodyPr>
          <a:lstStyle/>
          <a:p>
            <a:pPr algn="ctr">
              <a:lnSpc>
                <a:spcPts val="3473"/>
              </a:lnSpc>
            </a:pPr>
            <a:r>
              <a:rPr lang="en-US" sz="2481" b="true">
                <a:solidFill>
                  <a:srgbClr val="000000"/>
                </a:solidFill>
                <a:latin typeface="Canva Sans Bold"/>
                <a:ea typeface="Canva Sans Bold"/>
                <a:cs typeface="Canva Sans Bold"/>
                <a:sym typeface="Canva Sans Bold"/>
              </a:rPr>
              <a:t>Problem</a:t>
            </a:r>
          </a:p>
        </p:txBody>
      </p:sp>
      <p:grpSp>
        <p:nvGrpSpPr>
          <p:cNvPr name="Group 20" id="20"/>
          <p:cNvGrpSpPr/>
          <p:nvPr/>
        </p:nvGrpSpPr>
        <p:grpSpPr>
          <a:xfrm rot="0">
            <a:off x="910947" y="3857936"/>
            <a:ext cx="7774730" cy="2716648"/>
            <a:chOff x="0" y="0"/>
            <a:chExt cx="1807493" cy="631575"/>
          </a:xfrm>
        </p:grpSpPr>
        <p:sp>
          <p:nvSpPr>
            <p:cNvPr name="Freeform 21" id="21"/>
            <p:cNvSpPr/>
            <p:nvPr/>
          </p:nvSpPr>
          <p:spPr>
            <a:xfrm flipH="false" flipV="false" rot="0">
              <a:off x="0" y="0"/>
              <a:ext cx="1807493" cy="631575"/>
            </a:xfrm>
            <a:custGeom>
              <a:avLst/>
              <a:gdLst/>
              <a:ahLst/>
              <a:cxnLst/>
              <a:rect r="r" b="b" t="t" l="l"/>
              <a:pathLst>
                <a:path h="631575" w="1807493">
                  <a:moveTo>
                    <a:pt x="0" y="0"/>
                  </a:moveTo>
                  <a:lnTo>
                    <a:pt x="1807493" y="0"/>
                  </a:lnTo>
                  <a:lnTo>
                    <a:pt x="1807493" y="631575"/>
                  </a:lnTo>
                  <a:lnTo>
                    <a:pt x="0" y="631575"/>
                  </a:lnTo>
                  <a:close/>
                </a:path>
              </a:pathLst>
            </a:custGeom>
            <a:solidFill>
              <a:srgbClr val="123586"/>
            </a:solidFill>
          </p:spPr>
        </p:sp>
        <p:sp>
          <p:nvSpPr>
            <p:cNvPr name="TextBox 22" id="22"/>
            <p:cNvSpPr txBox="true"/>
            <p:nvPr/>
          </p:nvSpPr>
          <p:spPr>
            <a:xfrm>
              <a:off x="0" y="-38100"/>
              <a:ext cx="1807493" cy="669675"/>
            </a:xfrm>
            <a:prstGeom prst="rect">
              <a:avLst/>
            </a:prstGeom>
          </p:spPr>
          <p:txBody>
            <a:bodyPr anchor="ctr" rtlCol="false" tIns="58964" lIns="58964" bIns="58964" rIns="58964"/>
            <a:lstStyle/>
            <a:p>
              <a:pPr algn="ctr">
                <a:lnSpc>
                  <a:spcPts val="2939"/>
                </a:lnSpc>
              </a:pPr>
            </a:p>
          </p:txBody>
        </p:sp>
      </p:grpSp>
      <p:sp>
        <p:nvSpPr>
          <p:cNvPr name="TextBox 23" id="23"/>
          <p:cNvSpPr txBox="true"/>
          <p:nvPr/>
        </p:nvSpPr>
        <p:spPr>
          <a:xfrm rot="0">
            <a:off x="1317750" y="4121314"/>
            <a:ext cx="6857698" cy="438150"/>
          </a:xfrm>
          <a:prstGeom prst="rect">
            <a:avLst/>
          </a:prstGeom>
        </p:spPr>
        <p:txBody>
          <a:bodyPr anchor="t" rtlCol="false" tIns="0" lIns="0" bIns="0" rIns="0">
            <a:spAutoFit/>
          </a:bodyPr>
          <a:lstStyle/>
          <a:p>
            <a:pPr algn="l">
              <a:lnSpc>
                <a:spcPts val="3300"/>
              </a:lnSpc>
            </a:pPr>
            <a:r>
              <a:rPr lang="en-US" sz="3000" b="true">
                <a:solidFill>
                  <a:srgbClr val="FFFFFF"/>
                </a:solidFill>
                <a:latin typeface="Eastman Grotesque Bold"/>
                <a:ea typeface="Eastman Grotesque Bold"/>
                <a:cs typeface="Eastman Grotesque Bold"/>
                <a:sym typeface="Eastman Grotesque Bold"/>
              </a:rPr>
              <a:t>Global Accessibility Issues</a:t>
            </a:r>
          </a:p>
        </p:txBody>
      </p:sp>
      <p:sp>
        <p:nvSpPr>
          <p:cNvPr name="TextBox 24" id="24"/>
          <p:cNvSpPr txBox="true"/>
          <p:nvPr/>
        </p:nvSpPr>
        <p:spPr>
          <a:xfrm rot="0">
            <a:off x="1159399" y="4659911"/>
            <a:ext cx="6898297" cy="1914673"/>
          </a:xfrm>
          <a:prstGeom prst="rect">
            <a:avLst/>
          </a:prstGeom>
        </p:spPr>
        <p:txBody>
          <a:bodyPr anchor="t" rtlCol="false" tIns="0" lIns="0" bIns="0" rIns="0">
            <a:spAutoFit/>
          </a:bodyPr>
          <a:lstStyle/>
          <a:p>
            <a:pPr algn="l" marL="391959" indent="-195980" lvl="1">
              <a:lnSpc>
                <a:spcPts val="2178"/>
              </a:lnSpc>
              <a:buFont typeface="Arial"/>
              <a:buChar char="•"/>
            </a:pPr>
            <a:r>
              <a:rPr lang="en-US" sz="1815">
                <a:solidFill>
                  <a:srgbClr val="FFFFFF"/>
                </a:solidFill>
                <a:latin typeface="Public Sans"/>
                <a:ea typeface="Public Sans"/>
                <a:cs typeface="Public Sans"/>
                <a:sym typeface="Public Sans"/>
              </a:rPr>
              <a:t>Approximately 285 million people are visually impaired worldwide, many of whom struggle with accessing printed or digital materials.</a:t>
            </a:r>
          </a:p>
          <a:p>
            <a:pPr algn="l" marL="391959" indent="-195980" lvl="1">
              <a:lnSpc>
                <a:spcPts val="2178"/>
              </a:lnSpc>
              <a:buFont typeface="Arial"/>
              <a:buChar char="•"/>
            </a:pPr>
            <a:r>
              <a:rPr lang="en-US" sz="1815">
                <a:solidFill>
                  <a:srgbClr val="FFFFFF"/>
                </a:solidFill>
                <a:latin typeface="Public Sans"/>
                <a:ea typeface="Public Sans"/>
                <a:cs typeface="Public Sans"/>
                <a:sym typeface="Public Sans"/>
              </a:rPr>
              <a:t>Despite the growth of technology, existing solutions are costly and often fail to provide adequate interaction, especially for educational purposes.</a:t>
            </a:r>
          </a:p>
          <a:p>
            <a:pPr algn="l">
              <a:lnSpc>
                <a:spcPts val="217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1808312" y="-1076248"/>
            <a:ext cx="9158782" cy="8445160"/>
          </a:xfrm>
          <a:custGeom>
            <a:avLst/>
            <a:gdLst/>
            <a:ahLst/>
            <a:cxnLst/>
            <a:rect r="r" b="b" t="t" l="l"/>
            <a:pathLst>
              <a:path h="8445160" w="9158782">
                <a:moveTo>
                  <a:pt x="9158782" y="8445160"/>
                </a:moveTo>
                <a:lnTo>
                  <a:pt x="0" y="8445160"/>
                </a:lnTo>
                <a:lnTo>
                  <a:pt x="0" y="0"/>
                </a:lnTo>
                <a:lnTo>
                  <a:pt x="9158782" y="0"/>
                </a:lnTo>
                <a:lnTo>
                  <a:pt x="9158782" y="844516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5998" y="3453030"/>
            <a:ext cx="5890078" cy="58900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40606" t="0" r="-9487" b="0"/>
              </a:stretch>
            </a:blipFill>
            <a:ln w="142875" cap="sq">
              <a:solidFill>
                <a:srgbClr val="517DED"/>
              </a:solidFill>
              <a:prstDash val="solid"/>
              <a:miter/>
            </a:ln>
          </p:spPr>
        </p:sp>
      </p:grpSp>
      <p:grpSp>
        <p:nvGrpSpPr>
          <p:cNvPr name="Group 5" id="5"/>
          <p:cNvGrpSpPr/>
          <p:nvPr/>
        </p:nvGrpSpPr>
        <p:grpSpPr>
          <a:xfrm rot="-2700000">
            <a:off x="17244557" y="-6035"/>
            <a:ext cx="3231588" cy="3231588"/>
            <a:chOff x="0" y="0"/>
            <a:chExt cx="851118" cy="851118"/>
          </a:xfrm>
        </p:grpSpPr>
        <p:sp>
          <p:nvSpPr>
            <p:cNvPr name="Freeform 6" id="6"/>
            <p:cNvSpPr/>
            <p:nvPr/>
          </p:nvSpPr>
          <p:spPr>
            <a:xfrm flipH="false" flipV="false" rot="0">
              <a:off x="0" y="0"/>
              <a:ext cx="851118" cy="851118"/>
            </a:xfrm>
            <a:custGeom>
              <a:avLst/>
              <a:gdLst/>
              <a:ahLst/>
              <a:cxnLst/>
              <a:rect r="r" b="b" t="t" l="l"/>
              <a:pathLst>
                <a:path h="851118" w="851118">
                  <a:moveTo>
                    <a:pt x="0" y="0"/>
                  </a:moveTo>
                  <a:lnTo>
                    <a:pt x="851118" y="0"/>
                  </a:lnTo>
                  <a:lnTo>
                    <a:pt x="851118" y="851118"/>
                  </a:lnTo>
                  <a:lnTo>
                    <a:pt x="0" y="851118"/>
                  </a:lnTo>
                  <a:close/>
                </a:path>
              </a:pathLst>
            </a:custGeom>
            <a:solidFill>
              <a:srgbClr val="000000">
                <a:alpha val="0"/>
              </a:srgbClr>
            </a:solidFill>
            <a:ln w="161925" cap="sq">
              <a:solidFill>
                <a:srgbClr val="CECECE"/>
              </a:solidFill>
              <a:prstDash val="solid"/>
              <a:miter/>
            </a:ln>
          </p:spPr>
        </p:sp>
        <p:sp>
          <p:nvSpPr>
            <p:cNvPr name="TextBox 7" id="7"/>
            <p:cNvSpPr txBox="true"/>
            <p:nvPr/>
          </p:nvSpPr>
          <p:spPr>
            <a:xfrm>
              <a:off x="0" y="-38100"/>
              <a:ext cx="851118" cy="889218"/>
            </a:xfrm>
            <a:prstGeom prst="rect">
              <a:avLst/>
            </a:prstGeom>
          </p:spPr>
          <p:txBody>
            <a:bodyPr anchor="ctr" rtlCol="false" tIns="50800" lIns="50800" bIns="50800" rIns="50800"/>
            <a:lstStyle/>
            <a:p>
              <a:pPr algn="ctr">
                <a:lnSpc>
                  <a:spcPts val="2939"/>
                </a:lnSpc>
              </a:pPr>
            </a:p>
          </p:txBody>
        </p:sp>
      </p:grpSp>
      <p:sp>
        <p:nvSpPr>
          <p:cNvPr name="TextBox 8" id="8"/>
          <p:cNvSpPr txBox="true"/>
          <p:nvPr/>
        </p:nvSpPr>
        <p:spPr>
          <a:xfrm rot="0">
            <a:off x="8007313" y="1817002"/>
            <a:ext cx="5674420" cy="1209675"/>
          </a:xfrm>
          <a:prstGeom prst="rect">
            <a:avLst/>
          </a:prstGeom>
        </p:spPr>
        <p:txBody>
          <a:bodyPr anchor="t" rtlCol="false" tIns="0" lIns="0" bIns="0" rIns="0">
            <a:spAutoFit/>
          </a:bodyPr>
          <a:lstStyle/>
          <a:p>
            <a:pPr algn="l">
              <a:lnSpc>
                <a:spcPts val="4799"/>
              </a:lnSpc>
            </a:pPr>
            <a:r>
              <a:rPr lang="en-US" sz="3999" b="true">
                <a:solidFill>
                  <a:srgbClr val="123586"/>
                </a:solidFill>
                <a:latin typeface="Eastman Grotesque Bold"/>
                <a:ea typeface="Eastman Grotesque Bold"/>
                <a:cs typeface="Eastman Grotesque Bold"/>
                <a:sym typeface="Eastman Grotesque Bold"/>
              </a:rPr>
              <a:t>Why a New Solution is Essential</a:t>
            </a:r>
          </a:p>
        </p:txBody>
      </p:sp>
      <p:sp>
        <p:nvSpPr>
          <p:cNvPr name="TextBox 9" id="9"/>
          <p:cNvSpPr txBox="true"/>
          <p:nvPr/>
        </p:nvSpPr>
        <p:spPr>
          <a:xfrm rot="0">
            <a:off x="8016838" y="1414497"/>
            <a:ext cx="8746362" cy="381000"/>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Understanding the Need</a:t>
            </a:r>
          </a:p>
        </p:txBody>
      </p:sp>
      <p:sp>
        <p:nvSpPr>
          <p:cNvPr name="TextBox 10" id="10"/>
          <p:cNvSpPr txBox="true"/>
          <p:nvPr/>
        </p:nvSpPr>
        <p:spPr>
          <a:xfrm rot="0">
            <a:off x="8007313" y="3206667"/>
            <a:ext cx="8746362" cy="6515100"/>
          </a:xfrm>
          <a:prstGeom prst="rect">
            <a:avLst/>
          </a:prstGeom>
        </p:spPr>
        <p:txBody>
          <a:bodyPr anchor="t" rtlCol="false" tIns="0" lIns="0" bIns="0" rIns="0">
            <a:spAutoFit/>
          </a:bodyPr>
          <a:lstStyle/>
          <a:p>
            <a:pPr algn="just" marL="518158" indent="-259079" lvl="1">
              <a:lnSpc>
                <a:spcPts val="2879"/>
              </a:lnSpc>
              <a:buFont typeface="Arial"/>
              <a:buChar char="•"/>
            </a:pPr>
            <a:r>
              <a:rPr lang="en-US" b="true" sz="2399">
                <a:solidFill>
                  <a:srgbClr val="123586"/>
                </a:solidFill>
                <a:latin typeface="Public Sans Bold"/>
                <a:ea typeface="Public Sans Bold"/>
                <a:cs typeface="Public Sans Bold"/>
                <a:sym typeface="Public Sans Bold"/>
              </a:rPr>
              <a:t>Lack of Advanced Accessibility Tools:</a:t>
            </a:r>
          </a:p>
          <a:p>
            <a:pPr algn="just">
              <a:lnSpc>
                <a:spcPts val="2879"/>
              </a:lnSpc>
            </a:pPr>
          </a:p>
          <a:p>
            <a:pPr algn="just" marL="949959" indent="-316653" lvl="2">
              <a:lnSpc>
                <a:spcPts val="2639"/>
              </a:lnSpc>
              <a:buFont typeface="Arial"/>
              <a:buChar char="⚬"/>
            </a:pPr>
            <a:r>
              <a:rPr lang="en-US" sz="2199">
                <a:solidFill>
                  <a:srgbClr val="000000"/>
                </a:solidFill>
                <a:latin typeface="Public Sans"/>
                <a:ea typeface="Public Sans"/>
                <a:cs typeface="Public Sans"/>
                <a:sym typeface="Public Sans"/>
              </a:rPr>
              <a:t>Popular tools like </a:t>
            </a:r>
            <a:r>
              <a:rPr lang="en-US" b="true" sz="2199">
                <a:solidFill>
                  <a:srgbClr val="123586"/>
                </a:solidFill>
                <a:latin typeface="Public Sans Bold"/>
                <a:ea typeface="Public Sans Bold"/>
                <a:cs typeface="Public Sans Bold"/>
                <a:sym typeface="Public Sans Bold"/>
              </a:rPr>
              <a:t>NVDA </a:t>
            </a:r>
            <a:r>
              <a:rPr lang="en-US" sz="2199">
                <a:solidFill>
                  <a:srgbClr val="000000"/>
                </a:solidFill>
                <a:latin typeface="Public Sans"/>
                <a:ea typeface="Public Sans"/>
                <a:cs typeface="Public Sans"/>
                <a:sym typeface="Public Sans"/>
              </a:rPr>
              <a:t>and</a:t>
            </a:r>
            <a:r>
              <a:rPr lang="en-US" b="true" sz="2199">
                <a:solidFill>
                  <a:srgbClr val="000000"/>
                </a:solidFill>
                <a:latin typeface="Public Sans Bold"/>
                <a:ea typeface="Public Sans Bold"/>
                <a:cs typeface="Public Sans Bold"/>
                <a:sym typeface="Public Sans Bold"/>
              </a:rPr>
              <a:t> </a:t>
            </a:r>
            <a:r>
              <a:rPr lang="en-US" b="true" sz="2199">
                <a:solidFill>
                  <a:srgbClr val="123586"/>
                </a:solidFill>
                <a:latin typeface="Public Sans Bold"/>
                <a:ea typeface="Public Sans Bold"/>
                <a:cs typeface="Public Sans Bold"/>
                <a:sym typeface="Public Sans Bold"/>
              </a:rPr>
              <a:t>JAWS (screen readers)</a:t>
            </a:r>
            <a:r>
              <a:rPr lang="en-US" sz="2199">
                <a:solidFill>
                  <a:srgbClr val="000000"/>
                </a:solidFill>
                <a:latin typeface="Public Sans"/>
                <a:ea typeface="Public Sans"/>
                <a:cs typeface="Public Sans"/>
                <a:sym typeface="Public Sans"/>
              </a:rPr>
              <a:t> are expensive or challenging to use, particularly for advanced needs.</a:t>
            </a:r>
          </a:p>
          <a:p>
            <a:pPr algn="just">
              <a:lnSpc>
                <a:spcPts val="2639"/>
              </a:lnSpc>
            </a:pPr>
          </a:p>
          <a:p>
            <a:pPr algn="just" marL="518158" indent="-259079" lvl="1">
              <a:lnSpc>
                <a:spcPts val="2879"/>
              </a:lnSpc>
              <a:buFont typeface="Arial"/>
              <a:buChar char="•"/>
            </a:pPr>
            <a:r>
              <a:rPr lang="en-US" b="true" sz="2399">
                <a:solidFill>
                  <a:srgbClr val="123586"/>
                </a:solidFill>
                <a:latin typeface="Public Sans Bold"/>
                <a:ea typeface="Public Sans Bold"/>
                <a:cs typeface="Public Sans Bold"/>
                <a:sym typeface="Public Sans Bold"/>
              </a:rPr>
              <a:t>The Knowledge Gap:</a:t>
            </a:r>
          </a:p>
          <a:p>
            <a:pPr algn="just">
              <a:lnSpc>
                <a:spcPts val="2879"/>
              </a:lnSpc>
            </a:pPr>
          </a:p>
          <a:p>
            <a:pPr algn="just" marL="949959" indent="-316653" lvl="2">
              <a:lnSpc>
                <a:spcPts val="2639"/>
              </a:lnSpc>
              <a:buFont typeface="Arial"/>
              <a:buChar char="⚬"/>
            </a:pPr>
            <a:r>
              <a:rPr lang="en-US" sz="2199">
                <a:solidFill>
                  <a:srgbClr val="000000"/>
                </a:solidFill>
                <a:latin typeface="Public Sans"/>
                <a:ea typeface="Public Sans"/>
                <a:cs typeface="Public Sans"/>
                <a:sym typeface="Public Sans"/>
              </a:rPr>
              <a:t>Only 10% of written materials worldwide are converted into accessible formats, leaving visually impaired users with limited access to essential resources.</a:t>
            </a:r>
          </a:p>
          <a:p>
            <a:pPr algn="just">
              <a:lnSpc>
                <a:spcPts val="2639"/>
              </a:lnSpc>
            </a:pPr>
          </a:p>
          <a:p>
            <a:pPr algn="just" marL="518158" indent="-259079" lvl="1">
              <a:lnSpc>
                <a:spcPts val="2879"/>
              </a:lnSpc>
              <a:buFont typeface="Arial"/>
              <a:buChar char="•"/>
            </a:pPr>
            <a:r>
              <a:rPr lang="en-US" b="true" sz="2399">
                <a:solidFill>
                  <a:srgbClr val="123586"/>
                </a:solidFill>
                <a:latin typeface="Public Sans Bold"/>
                <a:ea typeface="Public Sans Bold"/>
                <a:cs typeface="Public Sans Bold"/>
                <a:sym typeface="Public Sans Bold"/>
              </a:rPr>
              <a:t>Example Scenario:</a:t>
            </a:r>
          </a:p>
          <a:p>
            <a:pPr algn="just">
              <a:lnSpc>
                <a:spcPts val="2879"/>
              </a:lnSpc>
            </a:pPr>
          </a:p>
          <a:p>
            <a:pPr algn="just" marL="949959" indent="-316653" lvl="2">
              <a:lnSpc>
                <a:spcPts val="2639"/>
              </a:lnSpc>
              <a:buFont typeface="Arial"/>
              <a:buChar char="⚬"/>
            </a:pPr>
            <a:r>
              <a:rPr lang="en-US" sz="2199">
                <a:solidFill>
                  <a:srgbClr val="000000"/>
                </a:solidFill>
                <a:latin typeface="Public Sans"/>
                <a:ea typeface="Public Sans"/>
                <a:cs typeface="Public Sans"/>
                <a:sym typeface="Public Sans"/>
              </a:rPr>
              <a:t>A visually impaired student relies on classmates to read PDF lecture notes, as tools like NVDA don’t provide context-aware summaries or allow natural language interaction.</a:t>
            </a:r>
          </a:p>
          <a:p>
            <a:pPr algn="just">
              <a:lnSpc>
                <a:spcPts val="26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9514" y="2330673"/>
            <a:ext cx="13528972" cy="704850"/>
          </a:xfrm>
          <a:prstGeom prst="rect">
            <a:avLst/>
          </a:prstGeom>
        </p:spPr>
        <p:txBody>
          <a:bodyPr anchor="t" rtlCol="false" tIns="0" lIns="0" bIns="0" rIns="0">
            <a:spAutoFit/>
          </a:bodyPr>
          <a:lstStyle/>
          <a:p>
            <a:pPr algn="ctr">
              <a:lnSpc>
                <a:spcPts val="5400"/>
              </a:lnSpc>
            </a:pPr>
            <a:r>
              <a:rPr lang="en-US" sz="4500" b="true">
                <a:solidFill>
                  <a:srgbClr val="123586"/>
                </a:solidFill>
                <a:latin typeface="Eastman Grotesque Bold"/>
                <a:ea typeface="Eastman Grotesque Bold"/>
                <a:cs typeface="Eastman Grotesque Bold"/>
                <a:sym typeface="Eastman Grotesque Bold"/>
              </a:rPr>
              <a:t>The Gaps in Existing Solutions</a:t>
            </a:r>
          </a:p>
        </p:txBody>
      </p:sp>
      <p:sp>
        <p:nvSpPr>
          <p:cNvPr name="TextBox 3" id="3"/>
          <p:cNvSpPr txBox="true"/>
          <p:nvPr/>
        </p:nvSpPr>
        <p:spPr>
          <a:xfrm rot="0">
            <a:off x="1735121" y="3355727"/>
            <a:ext cx="15018290" cy="1685925"/>
          </a:xfrm>
          <a:prstGeom prst="rect">
            <a:avLst/>
          </a:prstGeom>
        </p:spPr>
        <p:txBody>
          <a:bodyPr anchor="t" rtlCol="false" tIns="0" lIns="0" bIns="0" rIns="0">
            <a:spAutoFit/>
          </a:bodyPr>
          <a:lstStyle/>
          <a:p>
            <a:pPr algn="just">
              <a:lnSpc>
                <a:spcPts val="2637"/>
              </a:lnSpc>
            </a:pPr>
            <a:r>
              <a:rPr lang="en-US" sz="2198">
                <a:solidFill>
                  <a:srgbClr val="000000"/>
                </a:solidFill>
                <a:latin typeface="Public Sans"/>
                <a:ea typeface="Public Sans"/>
                <a:cs typeface="Public Sans"/>
                <a:sym typeface="Public Sans"/>
              </a:rPr>
              <a:t>While various tools exist to assist visually impaired users, most fall short in addressing their advanced needs. Screen readers and basic Text-to-Speech (TTS) tools provide minimal accessibility but fail to deliver the depth of interaction required for complex tasks. These limitations, combined with high costs and lack of context-awareness, create significant barriers for education, professional work, and everyday document interaction. Below are key shortcomings of current solutions and why a more intelligent, accessible approach is essential.</a:t>
            </a:r>
          </a:p>
        </p:txBody>
      </p:sp>
      <p:grpSp>
        <p:nvGrpSpPr>
          <p:cNvPr name="Group 4" id="4"/>
          <p:cNvGrpSpPr/>
          <p:nvPr/>
        </p:nvGrpSpPr>
        <p:grpSpPr>
          <a:xfrm rot="0">
            <a:off x="1559688" y="5648014"/>
            <a:ext cx="4813957" cy="621693"/>
            <a:chOff x="0" y="0"/>
            <a:chExt cx="3146879" cy="406400"/>
          </a:xfrm>
        </p:grpSpPr>
        <p:sp>
          <p:nvSpPr>
            <p:cNvPr name="Freeform 5" id="5"/>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6" id="6"/>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7" id="7"/>
          <p:cNvGrpSpPr/>
          <p:nvPr/>
        </p:nvGrpSpPr>
        <p:grpSpPr>
          <a:xfrm rot="0">
            <a:off x="6737021" y="5648014"/>
            <a:ext cx="4813957" cy="621693"/>
            <a:chOff x="0" y="0"/>
            <a:chExt cx="3146879" cy="406400"/>
          </a:xfrm>
        </p:grpSpPr>
        <p:sp>
          <p:nvSpPr>
            <p:cNvPr name="Freeform 8" id="8"/>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9" id="9"/>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10" id="10"/>
          <p:cNvGrpSpPr/>
          <p:nvPr/>
        </p:nvGrpSpPr>
        <p:grpSpPr>
          <a:xfrm rot="0">
            <a:off x="11914355" y="5648014"/>
            <a:ext cx="4813957" cy="621693"/>
            <a:chOff x="0" y="0"/>
            <a:chExt cx="3146879" cy="406400"/>
          </a:xfrm>
        </p:grpSpPr>
        <p:sp>
          <p:nvSpPr>
            <p:cNvPr name="Freeform 11" id="11"/>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12" id="12"/>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sp>
        <p:nvSpPr>
          <p:cNvPr name="Freeform 13" id="13"/>
          <p:cNvSpPr/>
          <p:nvPr/>
        </p:nvSpPr>
        <p:spPr>
          <a:xfrm flipH="true" flipV="true" rot="-5400000">
            <a:off x="-2807723" y="-3282837"/>
            <a:ext cx="6997958" cy="6452700"/>
          </a:xfrm>
          <a:custGeom>
            <a:avLst/>
            <a:gdLst/>
            <a:ahLst/>
            <a:cxnLst/>
            <a:rect r="r" b="b" t="t" l="l"/>
            <a:pathLst>
              <a:path h="6452700" w="6997958">
                <a:moveTo>
                  <a:pt x="6997958" y="6452700"/>
                </a:moveTo>
                <a:lnTo>
                  <a:pt x="0" y="6452700"/>
                </a:lnTo>
                <a:lnTo>
                  <a:pt x="0" y="0"/>
                </a:lnTo>
                <a:lnTo>
                  <a:pt x="6997958" y="0"/>
                </a:lnTo>
                <a:lnTo>
                  <a:pt x="6997958" y="64527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false" rot="-5400000">
            <a:off x="14097765" y="-3282837"/>
            <a:ext cx="6997958" cy="6452700"/>
          </a:xfrm>
          <a:custGeom>
            <a:avLst/>
            <a:gdLst/>
            <a:ahLst/>
            <a:cxnLst/>
            <a:rect r="r" b="b" t="t" l="l"/>
            <a:pathLst>
              <a:path h="6452700" w="6997958">
                <a:moveTo>
                  <a:pt x="6997958" y="0"/>
                </a:moveTo>
                <a:lnTo>
                  <a:pt x="0" y="0"/>
                </a:lnTo>
                <a:lnTo>
                  <a:pt x="0" y="6452700"/>
                </a:lnTo>
                <a:lnTo>
                  <a:pt x="6997958" y="6452700"/>
                </a:lnTo>
                <a:lnTo>
                  <a:pt x="69979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0" y="9922159"/>
            <a:ext cx="18288000" cy="436922"/>
            <a:chOff x="0" y="0"/>
            <a:chExt cx="4816593" cy="115074"/>
          </a:xfrm>
        </p:grpSpPr>
        <p:sp>
          <p:nvSpPr>
            <p:cNvPr name="Freeform 16" id="16"/>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7" id="17"/>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113270" y="10177559"/>
            <a:ext cx="18288000" cy="218881"/>
            <a:chOff x="0" y="0"/>
            <a:chExt cx="4816593" cy="57648"/>
          </a:xfrm>
        </p:grpSpPr>
        <p:sp>
          <p:nvSpPr>
            <p:cNvPr name="Freeform 19" id="19"/>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20" id="20"/>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sp>
        <p:nvSpPr>
          <p:cNvPr name="TextBox 21" id="21"/>
          <p:cNvSpPr txBox="true"/>
          <p:nvPr/>
        </p:nvSpPr>
        <p:spPr>
          <a:xfrm rot="0">
            <a:off x="1634855" y="6393532"/>
            <a:ext cx="4738790" cy="2371725"/>
          </a:xfrm>
          <a:prstGeom prst="rect">
            <a:avLst/>
          </a:prstGeom>
        </p:spPr>
        <p:txBody>
          <a:bodyPr anchor="t" rtlCol="false" tIns="0" lIns="0" bIns="0" rIns="0">
            <a:spAutoFit/>
          </a:bodyPr>
          <a:lstStyle/>
          <a:p>
            <a:pPr algn="just" marL="430288" indent="-215144" lvl="1">
              <a:lnSpc>
                <a:spcPts val="2391"/>
              </a:lnSpc>
              <a:buFont typeface="Arial"/>
              <a:buChar char="•"/>
            </a:pPr>
            <a:r>
              <a:rPr lang="en-US" sz="1992">
                <a:solidFill>
                  <a:srgbClr val="000000"/>
                </a:solidFill>
                <a:latin typeface="Public Sans"/>
                <a:ea typeface="Public Sans"/>
                <a:cs typeface="Public Sans"/>
                <a:sym typeface="Public Sans"/>
              </a:rPr>
              <a:t>Linear navigation with no ability to understand or retrieve specific answers.</a:t>
            </a:r>
          </a:p>
          <a:p>
            <a:pPr algn="just">
              <a:lnSpc>
                <a:spcPts val="2391"/>
              </a:lnSpc>
            </a:pPr>
          </a:p>
          <a:p>
            <a:pPr algn="just" marL="430288" indent="-215144" lvl="1">
              <a:lnSpc>
                <a:spcPts val="2391"/>
              </a:lnSpc>
              <a:buFont typeface="Arial"/>
              <a:buChar char="•"/>
            </a:pPr>
            <a:r>
              <a:rPr lang="en-US" sz="1992">
                <a:solidFill>
                  <a:srgbClr val="000000"/>
                </a:solidFill>
                <a:latin typeface="Public Sans"/>
                <a:ea typeface="Public Sans"/>
                <a:cs typeface="Public Sans"/>
                <a:sym typeface="Public Sans"/>
              </a:rPr>
              <a:t>Limited functionality for complex documents like research papers or legal texts.</a:t>
            </a:r>
          </a:p>
          <a:p>
            <a:pPr algn="just">
              <a:lnSpc>
                <a:spcPts val="2391"/>
              </a:lnSpc>
            </a:pPr>
          </a:p>
        </p:txBody>
      </p:sp>
      <p:sp>
        <p:nvSpPr>
          <p:cNvPr name="TextBox 22" id="22"/>
          <p:cNvSpPr txBox="true"/>
          <p:nvPr/>
        </p:nvSpPr>
        <p:spPr>
          <a:xfrm rot="0">
            <a:off x="1735121" y="5756986"/>
            <a:ext cx="4463090" cy="352425"/>
          </a:xfrm>
          <a:prstGeom prst="rect">
            <a:avLst/>
          </a:prstGeom>
        </p:spPr>
        <p:txBody>
          <a:bodyPr anchor="t" rtlCol="false" tIns="0" lIns="0" bIns="0" rIns="0">
            <a:spAutoFit/>
          </a:bodyPr>
          <a:lstStyle/>
          <a:p>
            <a:pPr algn="ctr">
              <a:lnSpc>
                <a:spcPts val="2731"/>
              </a:lnSpc>
            </a:pPr>
            <a:r>
              <a:rPr lang="en-US" sz="2276" b="true">
                <a:solidFill>
                  <a:srgbClr val="FFFFFF"/>
                </a:solidFill>
                <a:latin typeface="Public Sans Bold"/>
                <a:ea typeface="Public Sans Bold"/>
                <a:cs typeface="Public Sans Bold"/>
                <a:sym typeface="Public Sans Bold"/>
              </a:rPr>
              <a:t> Screen Reader (Jaws)</a:t>
            </a:r>
          </a:p>
        </p:txBody>
      </p:sp>
      <p:sp>
        <p:nvSpPr>
          <p:cNvPr name="TextBox 23" id="23"/>
          <p:cNvSpPr txBox="true"/>
          <p:nvPr/>
        </p:nvSpPr>
        <p:spPr>
          <a:xfrm rot="0">
            <a:off x="6812189" y="6443196"/>
            <a:ext cx="4663623" cy="2076450"/>
          </a:xfrm>
          <a:prstGeom prst="rect">
            <a:avLst/>
          </a:prstGeom>
        </p:spPr>
        <p:txBody>
          <a:bodyPr anchor="t" rtlCol="false" tIns="0" lIns="0" bIns="0" rIns="0">
            <a:spAutoFit/>
          </a:bodyPr>
          <a:lstStyle/>
          <a:p>
            <a:pPr algn="just" marL="430288" indent="-215144" lvl="1">
              <a:lnSpc>
                <a:spcPts val="2391"/>
              </a:lnSpc>
              <a:buFont typeface="Arial"/>
              <a:buChar char="•"/>
            </a:pPr>
            <a:r>
              <a:rPr lang="en-US" sz="1992">
                <a:solidFill>
                  <a:srgbClr val="000000"/>
                </a:solidFill>
                <a:latin typeface="Public Sans"/>
                <a:ea typeface="Public Sans"/>
                <a:cs typeface="Public Sans"/>
                <a:sym typeface="Public Sans"/>
              </a:rPr>
              <a:t>Lack conversational capabilities and context awareness.</a:t>
            </a:r>
          </a:p>
          <a:p>
            <a:pPr algn="just">
              <a:lnSpc>
                <a:spcPts val="2391"/>
              </a:lnSpc>
            </a:pPr>
          </a:p>
          <a:p>
            <a:pPr algn="just" marL="430288" indent="-215144" lvl="1">
              <a:lnSpc>
                <a:spcPts val="2391"/>
              </a:lnSpc>
              <a:buFont typeface="Arial"/>
              <a:buChar char="•"/>
            </a:pPr>
            <a:r>
              <a:rPr lang="en-US" sz="1992">
                <a:solidFill>
                  <a:srgbClr val="000000"/>
                </a:solidFill>
                <a:latin typeface="Public Sans"/>
                <a:ea typeface="Public Sans"/>
                <a:cs typeface="Public Sans"/>
                <a:sym typeface="Public Sans"/>
              </a:rPr>
              <a:t>Provide flat, monotonous voices, which can be tiring for extended use.</a:t>
            </a:r>
          </a:p>
          <a:p>
            <a:pPr algn="just">
              <a:lnSpc>
                <a:spcPts val="2391"/>
              </a:lnSpc>
            </a:pPr>
          </a:p>
        </p:txBody>
      </p:sp>
      <p:sp>
        <p:nvSpPr>
          <p:cNvPr name="TextBox 24" id="24"/>
          <p:cNvSpPr txBox="true"/>
          <p:nvPr/>
        </p:nvSpPr>
        <p:spPr>
          <a:xfrm rot="0">
            <a:off x="6912455" y="5756986"/>
            <a:ext cx="4463090" cy="352425"/>
          </a:xfrm>
          <a:prstGeom prst="rect">
            <a:avLst/>
          </a:prstGeom>
        </p:spPr>
        <p:txBody>
          <a:bodyPr anchor="t" rtlCol="false" tIns="0" lIns="0" bIns="0" rIns="0">
            <a:spAutoFit/>
          </a:bodyPr>
          <a:lstStyle/>
          <a:p>
            <a:pPr algn="ctr">
              <a:lnSpc>
                <a:spcPts val="2731"/>
              </a:lnSpc>
            </a:pPr>
            <a:r>
              <a:rPr lang="en-US" sz="2276" b="true">
                <a:solidFill>
                  <a:srgbClr val="FFFFFF"/>
                </a:solidFill>
                <a:latin typeface="Public Sans Bold"/>
                <a:ea typeface="Public Sans Bold"/>
                <a:cs typeface="Public Sans Bold"/>
                <a:sym typeface="Public Sans Bold"/>
              </a:rPr>
              <a:t>Text-to-Speech ( Balabolka)</a:t>
            </a:r>
          </a:p>
        </p:txBody>
      </p:sp>
      <p:sp>
        <p:nvSpPr>
          <p:cNvPr name="TextBox 25" id="25"/>
          <p:cNvSpPr txBox="true"/>
          <p:nvPr/>
        </p:nvSpPr>
        <p:spPr>
          <a:xfrm rot="0">
            <a:off x="11914355" y="6443196"/>
            <a:ext cx="4663623" cy="1381125"/>
          </a:xfrm>
          <a:prstGeom prst="rect">
            <a:avLst/>
          </a:prstGeom>
        </p:spPr>
        <p:txBody>
          <a:bodyPr anchor="t" rtlCol="false" tIns="0" lIns="0" bIns="0" rIns="0">
            <a:spAutoFit/>
          </a:bodyPr>
          <a:lstStyle/>
          <a:p>
            <a:pPr algn="just" marL="495058" indent="-247529" lvl="1">
              <a:lnSpc>
                <a:spcPts val="2751"/>
              </a:lnSpc>
              <a:buFont typeface="Arial"/>
              <a:buChar char="•"/>
            </a:pPr>
            <a:r>
              <a:rPr lang="en-US" sz="2292">
                <a:solidFill>
                  <a:srgbClr val="000000"/>
                </a:solidFill>
                <a:latin typeface="Public Sans"/>
                <a:ea typeface="Public Sans"/>
                <a:cs typeface="Public Sans"/>
                <a:sym typeface="Public Sans"/>
              </a:rPr>
              <a:t>Advanced tools like JAWS can cost up to $1,200, making them inaccessible for users in low-income regions</a:t>
            </a:r>
          </a:p>
        </p:txBody>
      </p:sp>
      <p:sp>
        <p:nvSpPr>
          <p:cNvPr name="TextBox 26" id="26"/>
          <p:cNvSpPr txBox="true"/>
          <p:nvPr/>
        </p:nvSpPr>
        <p:spPr>
          <a:xfrm rot="0">
            <a:off x="12089788" y="5756986"/>
            <a:ext cx="4463090" cy="352425"/>
          </a:xfrm>
          <a:prstGeom prst="rect">
            <a:avLst/>
          </a:prstGeom>
        </p:spPr>
        <p:txBody>
          <a:bodyPr anchor="t" rtlCol="false" tIns="0" lIns="0" bIns="0" rIns="0">
            <a:spAutoFit/>
          </a:bodyPr>
          <a:lstStyle/>
          <a:p>
            <a:pPr algn="ctr">
              <a:lnSpc>
                <a:spcPts val="2731"/>
              </a:lnSpc>
            </a:pPr>
            <a:r>
              <a:rPr lang="en-US" sz="2276" b="true">
                <a:solidFill>
                  <a:srgbClr val="FFFFFF"/>
                </a:solidFill>
                <a:latin typeface="Public Sans Bold"/>
                <a:ea typeface="Public Sans Bold"/>
                <a:cs typeface="Public Sans Bold"/>
                <a:sym typeface="Public Sans Bold"/>
              </a:rPr>
              <a:t>High Costs</a:t>
            </a:r>
          </a:p>
        </p:txBody>
      </p:sp>
      <p:sp>
        <p:nvSpPr>
          <p:cNvPr name="AutoShape 27" id="27"/>
          <p:cNvSpPr/>
          <p:nvPr/>
        </p:nvSpPr>
        <p:spPr>
          <a:xfrm>
            <a:off x="1634855" y="8587135"/>
            <a:ext cx="4738790" cy="0"/>
          </a:xfrm>
          <a:prstGeom prst="line">
            <a:avLst/>
          </a:prstGeom>
          <a:ln cap="flat" w="66675">
            <a:solidFill>
              <a:srgbClr val="123586"/>
            </a:solidFill>
            <a:prstDash val="solid"/>
            <a:headEnd type="none" len="sm" w="sm"/>
            <a:tailEnd type="none" len="sm" w="sm"/>
          </a:ln>
        </p:spPr>
      </p:sp>
      <p:sp>
        <p:nvSpPr>
          <p:cNvPr name="AutoShape 28" id="28"/>
          <p:cNvSpPr/>
          <p:nvPr/>
        </p:nvSpPr>
        <p:spPr>
          <a:xfrm>
            <a:off x="6737021" y="8587135"/>
            <a:ext cx="4738790" cy="0"/>
          </a:xfrm>
          <a:prstGeom prst="line">
            <a:avLst/>
          </a:prstGeom>
          <a:ln cap="flat" w="66675">
            <a:solidFill>
              <a:srgbClr val="123586"/>
            </a:solidFill>
            <a:prstDash val="solid"/>
            <a:headEnd type="none" len="sm" w="sm"/>
            <a:tailEnd type="none" len="sm" w="sm"/>
          </a:ln>
        </p:spPr>
      </p:sp>
      <p:sp>
        <p:nvSpPr>
          <p:cNvPr name="AutoShape 29" id="29"/>
          <p:cNvSpPr/>
          <p:nvPr/>
        </p:nvSpPr>
        <p:spPr>
          <a:xfrm>
            <a:off x="11989522" y="8587135"/>
            <a:ext cx="4738790" cy="0"/>
          </a:xfrm>
          <a:prstGeom prst="line">
            <a:avLst/>
          </a:prstGeom>
          <a:ln cap="flat" w="66675">
            <a:solidFill>
              <a:srgbClr val="123586"/>
            </a:solidFill>
            <a:prstDash val="solid"/>
            <a:headEnd type="none" len="sm" w="sm"/>
            <a:tailEnd type="none" len="sm" w="sm"/>
          </a:ln>
        </p:spPr>
      </p:sp>
      <p:sp>
        <p:nvSpPr>
          <p:cNvPr name="AutoShape 30" id="30"/>
          <p:cNvSpPr/>
          <p:nvPr/>
        </p:nvSpPr>
        <p:spPr>
          <a:xfrm flipV="true">
            <a:off x="6199410" y="5977873"/>
            <a:ext cx="653672" cy="41189"/>
          </a:xfrm>
          <a:prstGeom prst="line">
            <a:avLst/>
          </a:prstGeom>
          <a:ln cap="flat" w="38100">
            <a:solidFill>
              <a:srgbClr val="123586"/>
            </a:solidFill>
            <a:prstDash val="solid"/>
            <a:headEnd type="oval" len="lg" w="lg"/>
            <a:tailEnd type="oval" len="lg" w="lg"/>
          </a:ln>
        </p:spPr>
      </p:sp>
      <p:sp>
        <p:nvSpPr>
          <p:cNvPr name="TextBox 31" id="31"/>
          <p:cNvSpPr txBox="true"/>
          <p:nvPr/>
        </p:nvSpPr>
        <p:spPr>
          <a:xfrm rot="0">
            <a:off x="7221139" y="1968723"/>
            <a:ext cx="3619181" cy="371475"/>
          </a:xfrm>
          <a:prstGeom prst="rect">
            <a:avLst/>
          </a:prstGeom>
        </p:spPr>
        <p:txBody>
          <a:bodyPr anchor="t" rtlCol="false" tIns="0" lIns="0" bIns="0" rIns="0">
            <a:spAutoFit/>
          </a:bodyPr>
          <a:lstStyle/>
          <a:p>
            <a:pPr algn="just">
              <a:lnSpc>
                <a:spcPts val="2877"/>
              </a:lnSpc>
            </a:pPr>
            <a:r>
              <a:rPr lang="en-US" sz="2398" b="true">
                <a:solidFill>
                  <a:srgbClr val="000000"/>
                </a:solidFill>
                <a:latin typeface="Public Sans Bold"/>
                <a:ea typeface="Public Sans Bold"/>
                <a:cs typeface="Public Sans Bold"/>
                <a:sym typeface="Public Sans Bold"/>
              </a:rPr>
              <a:t>What Current Tools Miss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79572" cy="10287000"/>
            <a:chOff x="0" y="0"/>
            <a:chExt cx="1838241" cy="2709333"/>
          </a:xfrm>
        </p:grpSpPr>
        <p:sp>
          <p:nvSpPr>
            <p:cNvPr name="Freeform 3" id="3"/>
            <p:cNvSpPr/>
            <p:nvPr/>
          </p:nvSpPr>
          <p:spPr>
            <a:xfrm flipH="false" flipV="false" rot="0">
              <a:off x="0" y="0"/>
              <a:ext cx="1838241" cy="2709333"/>
            </a:xfrm>
            <a:custGeom>
              <a:avLst/>
              <a:gdLst/>
              <a:ahLst/>
              <a:cxnLst/>
              <a:rect r="r" b="b" t="t" l="l"/>
              <a:pathLst>
                <a:path h="2709333" w="1838241">
                  <a:moveTo>
                    <a:pt x="0" y="0"/>
                  </a:moveTo>
                  <a:lnTo>
                    <a:pt x="1838241" y="0"/>
                  </a:lnTo>
                  <a:lnTo>
                    <a:pt x="1838241" y="2709333"/>
                  </a:lnTo>
                  <a:lnTo>
                    <a:pt x="0" y="2709333"/>
                  </a:lnTo>
                  <a:close/>
                </a:path>
              </a:pathLst>
            </a:custGeom>
            <a:solidFill>
              <a:srgbClr val="123586"/>
            </a:solidFill>
          </p:spPr>
        </p:sp>
        <p:sp>
          <p:nvSpPr>
            <p:cNvPr name="TextBox 4" id="4"/>
            <p:cNvSpPr txBox="true"/>
            <p:nvPr/>
          </p:nvSpPr>
          <p:spPr>
            <a:xfrm>
              <a:off x="0" y="-38100"/>
              <a:ext cx="1838241" cy="274743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0"/>
            <a:ext cx="3976488" cy="10287000"/>
            <a:chOff x="0" y="0"/>
            <a:chExt cx="1047305" cy="2709333"/>
          </a:xfrm>
        </p:grpSpPr>
        <p:sp>
          <p:nvSpPr>
            <p:cNvPr name="Freeform 6" id="6"/>
            <p:cNvSpPr/>
            <p:nvPr/>
          </p:nvSpPr>
          <p:spPr>
            <a:xfrm flipH="false" flipV="false" rot="0">
              <a:off x="0" y="0"/>
              <a:ext cx="1047305" cy="2709333"/>
            </a:xfrm>
            <a:custGeom>
              <a:avLst/>
              <a:gdLst/>
              <a:ahLst/>
              <a:cxnLst/>
              <a:rect r="r" b="b" t="t" l="l"/>
              <a:pathLst>
                <a:path h="2709333" w="1047305">
                  <a:moveTo>
                    <a:pt x="0" y="0"/>
                  </a:moveTo>
                  <a:lnTo>
                    <a:pt x="1047305" y="0"/>
                  </a:lnTo>
                  <a:lnTo>
                    <a:pt x="1047305" y="2709333"/>
                  </a:lnTo>
                  <a:lnTo>
                    <a:pt x="0" y="2709333"/>
                  </a:lnTo>
                  <a:close/>
                </a:path>
              </a:pathLst>
            </a:custGeom>
            <a:solidFill>
              <a:srgbClr val="517DED"/>
            </a:solidFill>
          </p:spPr>
        </p:sp>
        <p:sp>
          <p:nvSpPr>
            <p:cNvPr name="TextBox 7" id="7"/>
            <p:cNvSpPr txBox="true"/>
            <p:nvPr/>
          </p:nvSpPr>
          <p:spPr>
            <a:xfrm>
              <a:off x="0" y="-38100"/>
              <a:ext cx="1047305" cy="274743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0" y="1348570"/>
            <a:ext cx="7909730" cy="79097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8479" t="0" r="-8479" b="0"/>
              </a:stretch>
            </a:blipFill>
            <a:ln w="190500" cap="sq">
              <a:solidFill>
                <a:srgbClr val="517DED"/>
              </a:solidFill>
              <a:prstDash val="solid"/>
              <a:miter/>
            </a:ln>
          </p:spPr>
        </p:sp>
      </p:grpSp>
      <p:grpSp>
        <p:nvGrpSpPr>
          <p:cNvPr name="Group 10" id="10"/>
          <p:cNvGrpSpPr/>
          <p:nvPr/>
        </p:nvGrpSpPr>
        <p:grpSpPr>
          <a:xfrm rot="0">
            <a:off x="8303386" y="4929433"/>
            <a:ext cx="8955914" cy="1805779"/>
            <a:chOff x="0" y="0"/>
            <a:chExt cx="2032156" cy="409743"/>
          </a:xfrm>
        </p:grpSpPr>
        <p:sp>
          <p:nvSpPr>
            <p:cNvPr name="Freeform 11" id="11"/>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2" id="12"/>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grpSp>
        <p:nvGrpSpPr>
          <p:cNvPr name="Group 13" id="13"/>
          <p:cNvGrpSpPr/>
          <p:nvPr/>
        </p:nvGrpSpPr>
        <p:grpSpPr>
          <a:xfrm rot="0">
            <a:off x="8303386" y="6920474"/>
            <a:ext cx="8955914" cy="1805779"/>
            <a:chOff x="0" y="0"/>
            <a:chExt cx="2032156" cy="409743"/>
          </a:xfrm>
        </p:grpSpPr>
        <p:sp>
          <p:nvSpPr>
            <p:cNvPr name="Freeform 14" id="14"/>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5" id="15"/>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sp>
        <p:nvSpPr>
          <p:cNvPr name="TextBox 16" id="16"/>
          <p:cNvSpPr txBox="true"/>
          <p:nvPr/>
        </p:nvSpPr>
        <p:spPr>
          <a:xfrm rot="0">
            <a:off x="8303386" y="2595432"/>
            <a:ext cx="8955914" cy="1982151"/>
          </a:xfrm>
          <a:prstGeom prst="rect">
            <a:avLst/>
          </a:prstGeom>
        </p:spPr>
        <p:txBody>
          <a:bodyPr anchor="t" rtlCol="false" tIns="0" lIns="0" bIns="0" rIns="0">
            <a:spAutoFit/>
          </a:bodyPr>
          <a:lstStyle/>
          <a:p>
            <a:pPr algn="l">
              <a:lnSpc>
                <a:spcPts val="7685"/>
              </a:lnSpc>
            </a:pPr>
            <a:r>
              <a:rPr lang="en-US" sz="6986" b="true">
                <a:solidFill>
                  <a:srgbClr val="123586"/>
                </a:solidFill>
                <a:latin typeface="Eastman Grotesque Bold"/>
                <a:ea typeface="Eastman Grotesque Bold"/>
                <a:cs typeface="Eastman Grotesque Bold"/>
                <a:sym typeface="Eastman Grotesque Bold"/>
              </a:rPr>
              <a:t>A Smart, Accessible AI Solution</a:t>
            </a:r>
          </a:p>
        </p:txBody>
      </p:sp>
      <p:sp>
        <p:nvSpPr>
          <p:cNvPr name="TextBox 17" id="17"/>
          <p:cNvSpPr txBox="true"/>
          <p:nvPr/>
        </p:nvSpPr>
        <p:spPr>
          <a:xfrm rot="0">
            <a:off x="8600422" y="5279872"/>
            <a:ext cx="8361843" cy="1095375"/>
          </a:xfrm>
          <a:prstGeom prst="rect">
            <a:avLst/>
          </a:prstGeom>
        </p:spPr>
        <p:txBody>
          <a:bodyPr anchor="t" rtlCol="false" tIns="0" lIns="0" bIns="0" rIns="0">
            <a:spAutoFit/>
          </a:bodyPr>
          <a:lstStyle/>
          <a:p>
            <a:pPr algn="l">
              <a:lnSpc>
                <a:spcPts val="2920"/>
              </a:lnSpc>
            </a:pPr>
            <a:r>
              <a:rPr lang="en-US" sz="2433">
                <a:solidFill>
                  <a:srgbClr val="FFFFFF"/>
                </a:solidFill>
                <a:latin typeface="Public Sans"/>
                <a:ea typeface="Public Sans"/>
                <a:cs typeface="Public Sans"/>
                <a:sym typeface="Public Sans"/>
              </a:rPr>
              <a:t>Our solution allows users to interact with PDF documents using natural language queries, making it more intuitive and accessible for visually impaired users.</a:t>
            </a:r>
          </a:p>
        </p:txBody>
      </p:sp>
      <p:sp>
        <p:nvSpPr>
          <p:cNvPr name="TextBox 18" id="18"/>
          <p:cNvSpPr txBox="true"/>
          <p:nvPr/>
        </p:nvSpPr>
        <p:spPr>
          <a:xfrm rot="0">
            <a:off x="8600422" y="7270914"/>
            <a:ext cx="8361843" cy="1095375"/>
          </a:xfrm>
          <a:prstGeom prst="rect">
            <a:avLst/>
          </a:prstGeom>
        </p:spPr>
        <p:txBody>
          <a:bodyPr anchor="t" rtlCol="false" tIns="0" lIns="0" bIns="0" rIns="0">
            <a:spAutoFit/>
          </a:bodyPr>
          <a:lstStyle/>
          <a:p>
            <a:pPr algn="l">
              <a:lnSpc>
                <a:spcPts val="2920"/>
              </a:lnSpc>
            </a:pPr>
            <a:r>
              <a:rPr lang="en-US" sz="2433">
                <a:solidFill>
                  <a:srgbClr val="FFFFFF"/>
                </a:solidFill>
                <a:latin typeface="Public Sans"/>
                <a:ea typeface="Public Sans"/>
                <a:cs typeface="Public Sans"/>
                <a:sym typeface="Public Sans"/>
              </a:rPr>
              <a:t>By combining Text-to-Speech (TTS) with context-aware answers, we aim to transform how visually impaired users access and engage with information.</a:t>
            </a:r>
          </a:p>
        </p:txBody>
      </p:sp>
      <p:sp>
        <p:nvSpPr>
          <p:cNvPr name="TextBox 19" id="19"/>
          <p:cNvSpPr txBox="true"/>
          <p:nvPr/>
        </p:nvSpPr>
        <p:spPr>
          <a:xfrm rot="0">
            <a:off x="8375467" y="1842517"/>
            <a:ext cx="1952244" cy="415937"/>
          </a:xfrm>
          <a:prstGeom prst="rect">
            <a:avLst/>
          </a:prstGeom>
        </p:spPr>
        <p:txBody>
          <a:bodyPr anchor="t" rtlCol="false" tIns="0" lIns="0" bIns="0" rIns="0">
            <a:spAutoFit/>
          </a:bodyPr>
          <a:lstStyle/>
          <a:p>
            <a:pPr algn="ctr">
              <a:lnSpc>
                <a:spcPts val="3473"/>
              </a:lnSpc>
            </a:pPr>
            <a:r>
              <a:rPr lang="en-US" sz="2481" b="true">
                <a:solidFill>
                  <a:srgbClr val="000000"/>
                </a:solidFill>
                <a:latin typeface="Canva Sans Bold"/>
                <a:ea typeface="Canva Sans Bold"/>
                <a:cs typeface="Canva Sans Bold"/>
                <a:sym typeface="Canva Sans Bold"/>
              </a:rPr>
              <a:t>Our 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8428" y="0"/>
            <a:ext cx="6979572" cy="10287000"/>
            <a:chOff x="0" y="0"/>
            <a:chExt cx="1838241" cy="2709333"/>
          </a:xfrm>
        </p:grpSpPr>
        <p:sp>
          <p:nvSpPr>
            <p:cNvPr name="Freeform 3" id="3"/>
            <p:cNvSpPr/>
            <p:nvPr/>
          </p:nvSpPr>
          <p:spPr>
            <a:xfrm flipH="false" flipV="false" rot="0">
              <a:off x="0" y="0"/>
              <a:ext cx="1838241" cy="2709333"/>
            </a:xfrm>
            <a:custGeom>
              <a:avLst/>
              <a:gdLst/>
              <a:ahLst/>
              <a:cxnLst/>
              <a:rect r="r" b="b" t="t" l="l"/>
              <a:pathLst>
                <a:path h="2709333" w="1838241">
                  <a:moveTo>
                    <a:pt x="0" y="0"/>
                  </a:moveTo>
                  <a:lnTo>
                    <a:pt x="1838241" y="0"/>
                  </a:lnTo>
                  <a:lnTo>
                    <a:pt x="1838241" y="2709333"/>
                  </a:lnTo>
                  <a:lnTo>
                    <a:pt x="0" y="2709333"/>
                  </a:lnTo>
                  <a:close/>
                </a:path>
              </a:pathLst>
            </a:custGeom>
            <a:solidFill>
              <a:srgbClr val="123586"/>
            </a:solidFill>
          </p:spPr>
        </p:sp>
        <p:sp>
          <p:nvSpPr>
            <p:cNvPr name="TextBox 4" id="4"/>
            <p:cNvSpPr txBox="true"/>
            <p:nvPr/>
          </p:nvSpPr>
          <p:spPr>
            <a:xfrm>
              <a:off x="0" y="-38100"/>
              <a:ext cx="1838241" cy="274743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14311512" y="0"/>
            <a:ext cx="3976488" cy="10287000"/>
            <a:chOff x="0" y="0"/>
            <a:chExt cx="1047305" cy="2709333"/>
          </a:xfrm>
        </p:grpSpPr>
        <p:sp>
          <p:nvSpPr>
            <p:cNvPr name="Freeform 6" id="6"/>
            <p:cNvSpPr/>
            <p:nvPr/>
          </p:nvSpPr>
          <p:spPr>
            <a:xfrm flipH="false" flipV="false" rot="0">
              <a:off x="0" y="0"/>
              <a:ext cx="1047305" cy="2709333"/>
            </a:xfrm>
            <a:custGeom>
              <a:avLst/>
              <a:gdLst/>
              <a:ahLst/>
              <a:cxnLst/>
              <a:rect r="r" b="b" t="t" l="l"/>
              <a:pathLst>
                <a:path h="2709333" w="1047305">
                  <a:moveTo>
                    <a:pt x="0" y="0"/>
                  </a:moveTo>
                  <a:lnTo>
                    <a:pt x="1047305" y="0"/>
                  </a:lnTo>
                  <a:lnTo>
                    <a:pt x="1047305" y="2709333"/>
                  </a:lnTo>
                  <a:lnTo>
                    <a:pt x="0" y="2709333"/>
                  </a:lnTo>
                  <a:close/>
                </a:path>
              </a:pathLst>
            </a:custGeom>
            <a:solidFill>
              <a:srgbClr val="517DED"/>
            </a:solidFill>
          </p:spPr>
        </p:sp>
        <p:sp>
          <p:nvSpPr>
            <p:cNvPr name="TextBox 7" id="7"/>
            <p:cNvSpPr txBox="true"/>
            <p:nvPr/>
          </p:nvSpPr>
          <p:spPr>
            <a:xfrm>
              <a:off x="0" y="-38100"/>
              <a:ext cx="1047305" cy="2747433"/>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10337597" y="699840"/>
            <a:ext cx="7909730" cy="8002406"/>
            <a:chOff x="0" y="0"/>
            <a:chExt cx="812800" cy="822323"/>
          </a:xfrm>
        </p:grpSpPr>
        <p:sp>
          <p:nvSpPr>
            <p:cNvPr name="Freeform 9" id="9"/>
            <p:cNvSpPr/>
            <p:nvPr/>
          </p:nvSpPr>
          <p:spPr>
            <a:xfrm flipH="false" flipV="false" rot="0">
              <a:off x="0" y="0"/>
              <a:ext cx="812800" cy="822323"/>
            </a:xfrm>
            <a:custGeom>
              <a:avLst/>
              <a:gdLst/>
              <a:ahLst/>
              <a:cxnLst/>
              <a:rect r="r" b="b" t="t" l="l"/>
              <a:pathLst>
                <a:path h="822323" w="812800">
                  <a:moveTo>
                    <a:pt x="406400" y="0"/>
                  </a:moveTo>
                  <a:lnTo>
                    <a:pt x="812800" y="411162"/>
                  </a:lnTo>
                  <a:lnTo>
                    <a:pt x="406400" y="822323"/>
                  </a:lnTo>
                  <a:lnTo>
                    <a:pt x="0" y="411162"/>
                  </a:lnTo>
                  <a:lnTo>
                    <a:pt x="406400" y="0"/>
                  </a:lnTo>
                  <a:close/>
                </a:path>
              </a:pathLst>
            </a:custGeom>
            <a:blipFill>
              <a:blip r:embed="rId2"/>
              <a:stretch>
                <a:fillRect l="-9164" t="0" r="-9164" b="0"/>
              </a:stretch>
            </a:blipFill>
            <a:ln w="190500" cap="sq">
              <a:solidFill>
                <a:srgbClr val="517DED"/>
              </a:solidFill>
              <a:prstDash val="solid"/>
              <a:miter/>
            </a:ln>
          </p:spPr>
        </p:sp>
      </p:grpSp>
      <p:grpSp>
        <p:nvGrpSpPr>
          <p:cNvPr name="Group 10" id="10"/>
          <p:cNvGrpSpPr/>
          <p:nvPr/>
        </p:nvGrpSpPr>
        <p:grpSpPr>
          <a:xfrm rot="0">
            <a:off x="899629" y="3119867"/>
            <a:ext cx="8955914" cy="1805779"/>
            <a:chOff x="0" y="0"/>
            <a:chExt cx="2032156" cy="409743"/>
          </a:xfrm>
        </p:grpSpPr>
        <p:sp>
          <p:nvSpPr>
            <p:cNvPr name="Freeform 11" id="11"/>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2" id="12"/>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grpSp>
        <p:nvGrpSpPr>
          <p:cNvPr name="Group 13" id="13"/>
          <p:cNvGrpSpPr/>
          <p:nvPr/>
        </p:nvGrpSpPr>
        <p:grpSpPr>
          <a:xfrm rot="0">
            <a:off x="899629" y="6634909"/>
            <a:ext cx="8955914" cy="1805779"/>
            <a:chOff x="0" y="0"/>
            <a:chExt cx="2032156" cy="409743"/>
          </a:xfrm>
        </p:grpSpPr>
        <p:sp>
          <p:nvSpPr>
            <p:cNvPr name="Freeform 14" id="14"/>
            <p:cNvSpPr/>
            <p:nvPr/>
          </p:nvSpPr>
          <p:spPr>
            <a:xfrm flipH="false" flipV="false" rot="0">
              <a:off x="0" y="0"/>
              <a:ext cx="2032156" cy="409743"/>
            </a:xfrm>
            <a:custGeom>
              <a:avLst/>
              <a:gdLst/>
              <a:ahLst/>
              <a:cxnLst/>
              <a:rect r="r" b="b" t="t" l="l"/>
              <a:pathLst>
                <a:path h="409743" w="2032156">
                  <a:moveTo>
                    <a:pt x="0" y="0"/>
                  </a:moveTo>
                  <a:lnTo>
                    <a:pt x="2032156" y="0"/>
                  </a:lnTo>
                  <a:lnTo>
                    <a:pt x="2032156" y="409743"/>
                  </a:lnTo>
                  <a:lnTo>
                    <a:pt x="0" y="409743"/>
                  </a:lnTo>
                  <a:close/>
                </a:path>
              </a:pathLst>
            </a:custGeom>
            <a:solidFill>
              <a:srgbClr val="123586"/>
            </a:solidFill>
          </p:spPr>
        </p:sp>
        <p:sp>
          <p:nvSpPr>
            <p:cNvPr name="TextBox 15" id="15"/>
            <p:cNvSpPr txBox="true"/>
            <p:nvPr/>
          </p:nvSpPr>
          <p:spPr>
            <a:xfrm>
              <a:off x="0" y="-38100"/>
              <a:ext cx="2032156" cy="447843"/>
            </a:xfrm>
            <a:prstGeom prst="rect">
              <a:avLst/>
            </a:prstGeom>
          </p:spPr>
          <p:txBody>
            <a:bodyPr anchor="ctr" rtlCol="false" tIns="58964" lIns="58964" bIns="58964" rIns="58964"/>
            <a:lstStyle/>
            <a:p>
              <a:pPr algn="ctr">
                <a:lnSpc>
                  <a:spcPts val="2939"/>
                </a:lnSpc>
              </a:pPr>
            </a:p>
          </p:txBody>
        </p:sp>
      </p:grpSp>
      <p:sp>
        <p:nvSpPr>
          <p:cNvPr name="AutoShape 16" id="16"/>
          <p:cNvSpPr/>
          <p:nvPr/>
        </p:nvSpPr>
        <p:spPr>
          <a:xfrm>
            <a:off x="1431324" y="4925647"/>
            <a:ext cx="516508" cy="601028"/>
          </a:xfrm>
          <a:prstGeom prst="line">
            <a:avLst/>
          </a:prstGeom>
          <a:ln cap="flat" w="38100">
            <a:solidFill>
              <a:srgbClr val="000000"/>
            </a:solidFill>
            <a:prstDash val="solid"/>
            <a:headEnd type="none" len="sm" w="sm"/>
            <a:tailEnd type="arrow" len="sm" w="med"/>
          </a:ln>
        </p:spPr>
      </p:sp>
      <p:sp>
        <p:nvSpPr>
          <p:cNvPr name="AutoShape 17" id="17"/>
          <p:cNvSpPr/>
          <p:nvPr/>
        </p:nvSpPr>
        <p:spPr>
          <a:xfrm>
            <a:off x="1450374" y="8440688"/>
            <a:ext cx="516508" cy="601028"/>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899629" y="1528817"/>
            <a:ext cx="6814076" cy="1436198"/>
          </a:xfrm>
          <a:prstGeom prst="rect">
            <a:avLst/>
          </a:prstGeom>
        </p:spPr>
        <p:txBody>
          <a:bodyPr anchor="t" rtlCol="false" tIns="0" lIns="0" bIns="0" rIns="0">
            <a:spAutoFit/>
          </a:bodyPr>
          <a:lstStyle/>
          <a:p>
            <a:pPr algn="l">
              <a:lnSpc>
                <a:spcPts val="5595"/>
              </a:lnSpc>
            </a:pPr>
            <a:r>
              <a:rPr lang="en-US" sz="5086" b="true">
                <a:solidFill>
                  <a:srgbClr val="123586"/>
                </a:solidFill>
                <a:latin typeface="Eastman Grotesque Bold"/>
                <a:ea typeface="Eastman Grotesque Bold"/>
                <a:cs typeface="Eastman Grotesque Bold"/>
                <a:sym typeface="Eastman Grotesque Bold"/>
              </a:rPr>
              <a:t>A Smart, Accessible AI Solution</a:t>
            </a:r>
          </a:p>
        </p:txBody>
      </p:sp>
      <p:sp>
        <p:nvSpPr>
          <p:cNvPr name="TextBox 19" id="19"/>
          <p:cNvSpPr txBox="true"/>
          <p:nvPr/>
        </p:nvSpPr>
        <p:spPr>
          <a:xfrm rot="0">
            <a:off x="1196665" y="3470307"/>
            <a:ext cx="8361843" cy="1095375"/>
          </a:xfrm>
          <a:prstGeom prst="rect">
            <a:avLst/>
          </a:prstGeom>
        </p:spPr>
        <p:txBody>
          <a:bodyPr anchor="t" rtlCol="false" tIns="0" lIns="0" bIns="0" rIns="0">
            <a:spAutoFit/>
          </a:bodyPr>
          <a:lstStyle/>
          <a:p>
            <a:pPr algn="l">
              <a:lnSpc>
                <a:spcPts val="2920"/>
              </a:lnSpc>
            </a:pPr>
            <a:r>
              <a:rPr lang="en-US" sz="2433">
                <a:solidFill>
                  <a:srgbClr val="FFFFFF"/>
                </a:solidFill>
                <a:latin typeface="Public Sans"/>
                <a:ea typeface="Public Sans"/>
                <a:cs typeface="Public Sans"/>
                <a:sym typeface="Public Sans"/>
              </a:rPr>
              <a:t>Our solution allows users to interact with PDF documents using natural language queries, making it more intuitive and accessible for visually impaired users.</a:t>
            </a:r>
          </a:p>
        </p:txBody>
      </p:sp>
      <p:sp>
        <p:nvSpPr>
          <p:cNvPr name="TextBox 20" id="20"/>
          <p:cNvSpPr txBox="true"/>
          <p:nvPr/>
        </p:nvSpPr>
        <p:spPr>
          <a:xfrm rot="0">
            <a:off x="1196665" y="6985348"/>
            <a:ext cx="8361843" cy="1095375"/>
          </a:xfrm>
          <a:prstGeom prst="rect">
            <a:avLst/>
          </a:prstGeom>
        </p:spPr>
        <p:txBody>
          <a:bodyPr anchor="t" rtlCol="false" tIns="0" lIns="0" bIns="0" rIns="0">
            <a:spAutoFit/>
          </a:bodyPr>
          <a:lstStyle/>
          <a:p>
            <a:pPr algn="l">
              <a:lnSpc>
                <a:spcPts val="2920"/>
              </a:lnSpc>
            </a:pPr>
            <a:r>
              <a:rPr lang="en-US" sz="2433">
                <a:solidFill>
                  <a:srgbClr val="FFFFFF"/>
                </a:solidFill>
                <a:latin typeface="Public Sans"/>
                <a:ea typeface="Public Sans"/>
                <a:cs typeface="Public Sans"/>
                <a:sym typeface="Public Sans"/>
              </a:rPr>
              <a:t>By combining Text-to-Speech (TTS) with context-aware answers, we aim to transform how visually impaired users access and engage with information.</a:t>
            </a:r>
          </a:p>
        </p:txBody>
      </p:sp>
      <p:sp>
        <p:nvSpPr>
          <p:cNvPr name="TextBox 21" id="21"/>
          <p:cNvSpPr txBox="true"/>
          <p:nvPr/>
        </p:nvSpPr>
        <p:spPr>
          <a:xfrm rot="0">
            <a:off x="971710" y="990600"/>
            <a:ext cx="1952244" cy="415937"/>
          </a:xfrm>
          <a:prstGeom prst="rect">
            <a:avLst/>
          </a:prstGeom>
        </p:spPr>
        <p:txBody>
          <a:bodyPr anchor="t" rtlCol="false" tIns="0" lIns="0" bIns="0" rIns="0">
            <a:spAutoFit/>
          </a:bodyPr>
          <a:lstStyle/>
          <a:p>
            <a:pPr algn="ctr">
              <a:lnSpc>
                <a:spcPts val="3473"/>
              </a:lnSpc>
            </a:pPr>
            <a:r>
              <a:rPr lang="en-US" sz="2481" b="true">
                <a:solidFill>
                  <a:srgbClr val="000000"/>
                </a:solidFill>
                <a:latin typeface="Canva Sans Bold"/>
                <a:ea typeface="Canva Sans Bold"/>
                <a:cs typeface="Canva Sans Bold"/>
                <a:sym typeface="Canva Sans Bold"/>
              </a:rPr>
              <a:t>Our Solution</a:t>
            </a:r>
          </a:p>
        </p:txBody>
      </p:sp>
      <p:sp>
        <p:nvSpPr>
          <p:cNvPr name="TextBox 22" id="22"/>
          <p:cNvSpPr txBox="true"/>
          <p:nvPr/>
        </p:nvSpPr>
        <p:spPr>
          <a:xfrm rot="0">
            <a:off x="2089322" y="5123093"/>
            <a:ext cx="6870357" cy="925830"/>
          </a:xfrm>
          <a:prstGeom prst="rect">
            <a:avLst/>
          </a:prstGeom>
        </p:spPr>
        <p:txBody>
          <a:bodyPr anchor="t" rtlCol="false" tIns="0" lIns="0" bIns="0" rIns="0">
            <a:spAutoFit/>
          </a:bodyPr>
          <a:lstStyle/>
          <a:p>
            <a:pPr algn="l">
              <a:lnSpc>
                <a:spcPts val="2519"/>
              </a:lnSpc>
              <a:spcBef>
                <a:spcPct val="0"/>
              </a:spcBef>
            </a:pPr>
            <a:r>
              <a:rPr lang="en-US" b="true" sz="1799">
                <a:solidFill>
                  <a:srgbClr val="123586"/>
                </a:solidFill>
                <a:latin typeface="Open Sans Bold"/>
                <a:ea typeface="Open Sans Bold"/>
                <a:cs typeface="Open Sans Bold"/>
                <a:sym typeface="Open Sans Bold"/>
              </a:rPr>
              <a:t>E</a:t>
            </a:r>
            <a:r>
              <a:rPr lang="en-US" b="true" sz="1799">
                <a:solidFill>
                  <a:srgbClr val="123586"/>
                </a:solidFill>
                <a:latin typeface="Open Sans Bold"/>
                <a:ea typeface="Open Sans Bold"/>
                <a:cs typeface="Open Sans Bold"/>
                <a:sym typeface="Open Sans Bold"/>
              </a:rPr>
              <a:t>xample:</a:t>
            </a:r>
            <a:r>
              <a:rPr lang="en-US" sz="1799">
                <a:solidFill>
                  <a:srgbClr val="000000"/>
                </a:solidFill>
                <a:latin typeface="Open Sans"/>
                <a:ea typeface="Open Sans"/>
                <a:cs typeface="Open Sans"/>
                <a:sym typeface="Open Sans"/>
              </a:rPr>
              <a:t> A visually impaired user asks, “Summarize Section 3 of this research paper.” The chatbot retrieves and delivers the summary.</a:t>
            </a:r>
          </a:p>
        </p:txBody>
      </p:sp>
      <p:sp>
        <p:nvSpPr>
          <p:cNvPr name="TextBox 23" id="23"/>
          <p:cNvSpPr txBox="true"/>
          <p:nvPr/>
        </p:nvSpPr>
        <p:spPr>
          <a:xfrm rot="0">
            <a:off x="2089322" y="8640713"/>
            <a:ext cx="6870357" cy="925830"/>
          </a:xfrm>
          <a:prstGeom prst="rect">
            <a:avLst/>
          </a:prstGeom>
        </p:spPr>
        <p:txBody>
          <a:bodyPr anchor="t" rtlCol="false" tIns="0" lIns="0" bIns="0" rIns="0">
            <a:spAutoFit/>
          </a:bodyPr>
          <a:lstStyle/>
          <a:p>
            <a:pPr algn="l">
              <a:lnSpc>
                <a:spcPts val="2519"/>
              </a:lnSpc>
              <a:spcBef>
                <a:spcPct val="0"/>
              </a:spcBef>
            </a:pPr>
            <a:r>
              <a:rPr lang="en-US" b="true" sz="1799">
                <a:solidFill>
                  <a:srgbClr val="123586"/>
                </a:solidFill>
                <a:latin typeface="Open Sans Bold"/>
                <a:ea typeface="Open Sans Bold"/>
                <a:cs typeface="Open Sans Bold"/>
                <a:sym typeface="Open Sans Bold"/>
              </a:rPr>
              <a:t>E</a:t>
            </a:r>
            <a:r>
              <a:rPr lang="en-US" b="true" sz="1799">
                <a:solidFill>
                  <a:srgbClr val="123586"/>
                </a:solidFill>
                <a:latin typeface="Open Sans Bold"/>
                <a:ea typeface="Open Sans Bold"/>
                <a:cs typeface="Open Sans Bold"/>
                <a:sym typeface="Open Sans Bold"/>
              </a:rPr>
              <a:t>xample:</a:t>
            </a:r>
            <a:r>
              <a:rPr lang="en-US" sz="1799">
                <a:solidFill>
                  <a:srgbClr val="000000"/>
                </a:solidFill>
                <a:latin typeface="Open Sans"/>
                <a:ea typeface="Open Sans"/>
                <a:cs typeface="Open Sans"/>
                <a:sym typeface="Open Sans"/>
              </a:rPr>
              <a:t> A teacher uploads a syllabus and queries, “What are the objectives of this course?” The chatbot reads the answer aloud in a clear, engaging voice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9514" y="2258592"/>
            <a:ext cx="13528972" cy="923925"/>
          </a:xfrm>
          <a:prstGeom prst="rect">
            <a:avLst/>
          </a:prstGeom>
        </p:spPr>
        <p:txBody>
          <a:bodyPr anchor="t" rtlCol="false" tIns="0" lIns="0" bIns="0" rIns="0">
            <a:spAutoFit/>
          </a:bodyPr>
          <a:lstStyle/>
          <a:p>
            <a:pPr algn="ctr">
              <a:lnSpc>
                <a:spcPts val="7218"/>
              </a:lnSpc>
            </a:pPr>
            <a:r>
              <a:rPr lang="en-US" sz="6015" b="true">
                <a:solidFill>
                  <a:srgbClr val="123586"/>
                </a:solidFill>
                <a:latin typeface="Eastman Grotesque Bold"/>
                <a:ea typeface="Eastman Grotesque Bold"/>
                <a:cs typeface="Eastman Grotesque Bold"/>
                <a:sym typeface="Eastman Grotesque Bold"/>
              </a:rPr>
              <a:t>RAG CHAIN</a:t>
            </a:r>
          </a:p>
        </p:txBody>
      </p:sp>
      <p:sp>
        <p:nvSpPr>
          <p:cNvPr name="TextBox 3" id="3"/>
          <p:cNvSpPr txBox="true"/>
          <p:nvPr/>
        </p:nvSpPr>
        <p:spPr>
          <a:xfrm rot="0">
            <a:off x="1534589" y="3360886"/>
            <a:ext cx="15018290" cy="1457325"/>
          </a:xfrm>
          <a:prstGeom prst="rect">
            <a:avLst/>
          </a:prstGeom>
        </p:spPr>
        <p:txBody>
          <a:bodyPr anchor="t" rtlCol="false" tIns="0" lIns="0" bIns="0" rIns="0">
            <a:spAutoFit/>
          </a:bodyPr>
          <a:lstStyle/>
          <a:p>
            <a:pPr algn="just">
              <a:lnSpc>
                <a:spcPts val="2877"/>
              </a:lnSpc>
            </a:pPr>
            <a:r>
              <a:rPr lang="en-US" sz="2398">
                <a:solidFill>
                  <a:srgbClr val="000000"/>
                </a:solidFill>
                <a:latin typeface="Public Sans"/>
                <a:ea typeface="Public Sans"/>
                <a:cs typeface="Public Sans"/>
                <a:sym typeface="Public Sans"/>
              </a:rPr>
              <a:t>Artificial Intelligence is enabling a shift towards personalized medicine, where treatment plans are tailored to the individual needs of each patient. By analyzing genetic information, lifestyle factors, and medical history, AI can recommend customized treatments that are more effective and better suited to each person’s unique profile.</a:t>
            </a:r>
          </a:p>
        </p:txBody>
      </p:sp>
      <p:grpSp>
        <p:nvGrpSpPr>
          <p:cNvPr name="Group 4" id="4"/>
          <p:cNvGrpSpPr/>
          <p:nvPr/>
        </p:nvGrpSpPr>
        <p:grpSpPr>
          <a:xfrm rot="0">
            <a:off x="1559688" y="5575933"/>
            <a:ext cx="4813957" cy="621693"/>
            <a:chOff x="0" y="0"/>
            <a:chExt cx="3146879" cy="406400"/>
          </a:xfrm>
        </p:grpSpPr>
        <p:sp>
          <p:nvSpPr>
            <p:cNvPr name="Freeform 5" id="5"/>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6" id="6"/>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7" id="7"/>
          <p:cNvGrpSpPr/>
          <p:nvPr/>
        </p:nvGrpSpPr>
        <p:grpSpPr>
          <a:xfrm rot="0">
            <a:off x="7208767" y="5575933"/>
            <a:ext cx="4342212" cy="621693"/>
            <a:chOff x="0" y="0"/>
            <a:chExt cx="2838500" cy="406400"/>
          </a:xfrm>
        </p:grpSpPr>
        <p:sp>
          <p:nvSpPr>
            <p:cNvPr name="Freeform 8" id="8"/>
            <p:cNvSpPr/>
            <p:nvPr/>
          </p:nvSpPr>
          <p:spPr>
            <a:xfrm flipH="false" flipV="false" rot="0">
              <a:off x="0" y="0"/>
              <a:ext cx="2838500" cy="406400"/>
            </a:xfrm>
            <a:custGeom>
              <a:avLst/>
              <a:gdLst/>
              <a:ahLst/>
              <a:cxnLst/>
              <a:rect r="r" b="b" t="t" l="l"/>
              <a:pathLst>
                <a:path h="406400" w="2838500">
                  <a:moveTo>
                    <a:pt x="2635300" y="0"/>
                  </a:moveTo>
                  <a:lnTo>
                    <a:pt x="203200" y="0"/>
                  </a:lnTo>
                  <a:lnTo>
                    <a:pt x="0" y="203200"/>
                  </a:lnTo>
                  <a:lnTo>
                    <a:pt x="203200" y="406400"/>
                  </a:lnTo>
                  <a:lnTo>
                    <a:pt x="2635300" y="406400"/>
                  </a:lnTo>
                  <a:lnTo>
                    <a:pt x="2838500" y="203200"/>
                  </a:lnTo>
                  <a:lnTo>
                    <a:pt x="2635300" y="0"/>
                  </a:lnTo>
                  <a:close/>
                </a:path>
              </a:pathLst>
            </a:custGeom>
            <a:solidFill>
              <a:srgbClr val="123586"/>
            </a:solidFill>
          </p:spPr>
        </p:sp>
        <p:sp>
          <p:nvSpPr>
            <p:cNvPr name="TextBox 9" id="9"/>
            <p:cNvSpPr txBox="true"/>
            <p:nvPr/>
          </p:nvSpPr>
          <p:spPr>
            <a:xfrm>
              <a:off x="152400" y="-38100"/>
              <a:ext cx="2533700" cy="444500"/>
            </a:xfrm>
            <a:prstGeom prst="rect">
              <a:avLst/>
            </a:prstGeom>
          </p:spPr>
          <p:txBody>
            <a:bodyPr anchor="ctr" rtlCol="false" tIns="49499" lIns="49499" bIns="49499" rIns="49499"/>
            <a:lstStyle/>
            <a:p>
              <a:pPr algn="ctr">
                <a:lnSpc>
                  <a:spcPts val="2939"/>
                </a:lnSpc>
              </a:pPr>
            </a:p>
          </p:txBody>
        </p:sp>
      </p:grpSp>
      <p:grpSp>
        <p:nvGrpSpPr>
          <p:cNvPr name="Group 10" id="10"/>
          <p:cNvGrpSpPr/>
          <p:nvPr/>
        </p:nvGrpSpPr>
        <p:grpSpPr>
          <a:xfrm rot="0">
            <a:off x="11914355" y="5575933"/>
            <a:ext cx="4813957" cy="621693"/>
            <a:chOff x="0" y="0"/>
            <a:chExt cx="3146879" cy="406400"/>
          </a:xfrm>
        </p:grpSpPr>
        <p:sp>
          <p:nvSpPr>
            <p:cNvPr name="Freeform 11" id="11"/>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12" id="12"/>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sp>
        <p:nvSpPr>
          <p:cNvPr name="Freeform 13" id="13"/>
          <p:cNvSpPr/>
          <p:nvPr/>
        </p:nvSpPr>
        <p:spPr>
          <a:xfrm flipH="true" flipV="true" rot="-5400000">
            <a:off x="-2807723" y="-3354918"/>
            <a:ext cx="6997958" cy="6452700"/>
          </a:xfrm>
          <a:custGeom>
            <a:avLst/>
            <a:gdLst/>
            <a:ahLst/>
            <a:cxnLst/>
            <a:rect r="r" b="b" t="t" l="l"/>
            <a:pathLst>
              <a:path h="6452700" w="6997958">
                <a:moveTo>
                  <a:pt x="6997958" y="6452700"/>
                </a:moveTo>
                <a:lnTo>
                  <a:pt x="0" y="6452700"/>
                </a:lnTo>
                <a:lnTo>
                  <a:pt x="0" y="0"/>
                </a:lnTo>
                <a:lnTo>
                  <a:pt x="6997958" y="0"/>
                </a:lnTo>
                <a:lnTo>
                  <a:pt x="6997958" y="64527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false" rot="-5400000">
            <a:off x="14097765" y="-3354918"/>
            <a:ext cx="6997958" cy="6452700"/>
          </a:xfrm>
          <a:custGeom>
            <a:avLst/>
            <a:gdLst/>
            <a:ahLst/>
            <a:cxnLst/>
            <a:rect r="r" b="b" t="t" l="l"/>
            <a:pathLst>
              <a:path h="6452700" w="6997958">
                <a:moveTo>
                  <a:pt x="6997958" y="0"/>
                </a:moveTo>
                <a:lnTo>
                  <a:pt x="0" y="0"/>
                </a:lnTo>
                <a:lnTo>
                  <a:pt x="0" y="6452700"/>
                </a:lnTo>
                <a:lnTo>
                  <a:pt x="6997958" y="6452700"/>
                </a:lnTo>
                <a:lnTo>
                  <a:pt x="69979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9525" y="9850078"/>
            <a:ext cx="18288000" cy="436922"/>
            <a:chOff x="0" y="0"/>
            <a:chExt cx="4816593" cy="115074"/>
          </a:xfrm>
        </p:grpSpPr>
        <p:sp>
          <p:nvSpPr>
            <p:cNvPr name="Freeform 16" id="16"/>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7" id="17"/>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9525" y="10068119"/>
            <a:ext cx="18288000" cy="218881"/>
            <a:chOff x="0" y="0"/>
            <a:chExt cx="4816593" cy="57648"/>
          </a:xfrm>
        </p:grpSpPr>
        <p:sp>
          <p:nvSpPr>
            <p:cNvPr name="Freeform 19" id="19"/>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20" id="20"/>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sp>
        <p:nvSpPr>
          <p:cNvPr name="TextBox 21" id="21"/>
          <p:cNvSpPr txBox="true"/>
          <p:nvPr/>
        </p:nvSpPr>
        <p:spPr>
          <a:xfrm rot="0">
            <a:off x="1634855" y="637111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AI enables the development of customized treatment plans based on individual patient data, including genetic information and lifestyle factors.</a:t>
            </a:r>
          </a:p>
        </p:txBody>
      </p:sp>
      <p:sp>
        <p:nvSpPr>
          <p:cNvPr name="TextBox 22" id="22"/>
          <p:cNvSpPr txBox="true"/>
          <p:nvPr/>
        </p:nvSpPr>
        <p:spPr>
          <a:xfrm rot="0">
            <a:off x="1735121" y="568490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Tailored Treatment Plans</a:t>
            </a:r>
          </a:p>
        </p:txBody>
      </p:sp>
      <p:sp>
        <p:nvSpPr>
          <p:cNvPr name="TextBox 23" id="23"/>
          <p:cNvSpPr txBox="true"/>
          <p:nvPr/>
        </p:nvSpPr>
        <p:spPr>
          <a:xfrm rot="0">
            <a:off x="6812189" y="637111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By utilizing predictive analytics, AI helps healthcare providers anticipate patient outcomes, allowing for timely and proactive interventions.</a:t>
            </a:r>
          </a:p>
        </p:txBody>
      </p:sp>
      <p:sp>
        <p:nvSpPr>
          <p:cNvPr name="TextBox 24" id="24"/>
          <p:cNvSpPr txBox="true"/>
          <p:nvPr/>
        </p:nvSpPr>
        <p:spPr>
          <a:xfrm rot="0">
            <a:off x="7012721" y="568490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Predictive Analytics</a:t>
            </a:r>
          </a:p>
        </p:txBody>
      </p:sp>
      <p:sp>
        <p:nvSpPr>
          <p:cNvPr name="TextBox 25" id="25"/>
          <p:cNvSpPr txBox="true"/>
          <p:nvPr/>
        </p:nvSpPr>
        <p:spPr>
          <a:xfrm rot="0">
            <a:off x="11989522" y="6371115"/>
            <a:ext cx="4663623" cy="1714443"/>
          </a:xfrm>
          <a:prstGeom prst="rect">
            <a:avLst/>
          </a:prstGeom>
        </p:spPr>
        <p:txBody>
          <a:bodyPr anchor="t" rtlCol="false" tIns="0" lIns="0" bIns="0" rIns="0">
            <a:spAutoFit/>
          </a:bodyPr>
          <a:lstStyle/>
          <a:p>
            <a:pPr algn="just">
              <a:lnSpc>
                <a:spcPts val="2751"/>
              </a:lnSpc>
            </a:pPr>
            <a:r>
              <a:rPr lang="en-US" sz="2292">
                <a:solidFill>
                  <a:srgbClr val="000000"/>
                </a:solidFill>
                <a:latin typeface="Public Sans"/>
                <a:ea typeface="Public Sans"/>
                <a:cs typeface="Public Sans"/>
                <a:sym typeface="Public Sans"/>
              </a:rPr>
              <a:t>Personalized approaches enhance treatment effectiveness while minimizing potential side effects, leading to better patient experiences and outcomes.</a:t>
            </a:r>
          </a:p>
        </p:txBody>
      </p:sp>
      <p:sp>
        <p:nvSpPr>
          <p:cNvPr name="TextBox 26" id="26"/>
          <p:cNvSpPr txBox="true"/>
          <p:nvPr/>
        </p:nvSpPr>
        <p:spPr>
          <a:xfrm rot="0">
            <a:off x="12089788" y="5684905"/>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Improved Effectiveness</a:t>
            </a:r>
          </a:p>
        </p:txBody>
      </p:sp>
      <p:sp>
        <p:nvSpPr>
          <p:cNvPr name="AutoShape 27" id="27"/>
          <p:cNvSpPr/>
          <p:nvPr/>
        </p:nvSpPr>
        <p:spPr>
          <a:xfrm>
            <a:off x="1634855" y="8515054"/>
            <a:ext cx="4738790" cy="0"/>
          </a:xfrm>
          <a:prstGeom prst="line">
            <a:avLst/>
          </a:prstGeom>
          <a:ln cap="flat" w="66675">
            <a:solidFill>
              <a:srgbClr val="123586"/>
            </a:solidFill>
            <a:prstDash val="solid"/>
            <a:headEnd type="none" len="sm" w="sm"/>
            <a:tailEnd type="none" len="sm" w="sm"/>
          </a:ln>
        </p:spPr>
      </p:sp>
      <p:sp>
        <p:nvSpPr>
          <p:cNvPr name="AutoShape 28" id="28"/>
          <p:cNvSpPr/>
          <p:nvPr/>
        </p:nvSpPr>
        <p:spPr>
          <a:xfrm>
            <a:off x="6737021" y="8515054"/>
            <a:ext cx="4738790" cy="0"/>
          </a:xfrm>
          <a:prstGeom prst="line">
            <a:avLst/>
          </a:prstGeom>
          <a:ln cap="flat" w="66675">
            <a:solidFill>
              <a:srgbClr val="123586"/>
            </a:solidFill>
            <a:prstDash val="solid"/>
            <a:headEnd type="none" len="sm" w="sm"/>
            <a:tailEnd type="none" len="sm" w="sm"/>
          </a:ln>
        </p:spPr>
      </p:sp>
      <p:sp>
        <p:nvSpPr>
          <p:cNvPr name="AutoShape 29" id="29"/>
          <p:cNvSpPr/>
          <p:nvPr/>
        </p:nvSpPr>
        <p:spPr>
          <a:xfrm>
            <a:off x="11989522" y="8515054"/>
            <a:ext cx="4738790" cy="0"/>
          </a:xfrm>
          <a:prstGeom prst="line">
            <a:avLst/>
          </a:prstGeom>
          <a:ln cap="flat" w="66675">
            <a:solidFill>
              <a:srgbClr val="123586"/>
            </a:solidFill>
            <a:prstDash val="solid"/>
            <a:headEnd type="none" len="sm" w="sm"/>
            <a:tailEnd type="none" len="sm" w="sm"/>
          </a:ln>
        </p:spPr>
      </p:sp>
      <p:grpSp>
        <p:nvGrpSpPr>
          <p:cNvPr name="Group 30" id="30"/>
          <p:cNvGrpSpPr/>
          <p:nvPr/>
        </p:nvGrpSpPr>
        <p:grpSpPr>
          <a:xfrm rot="0">
            <a:off x="1205976" y="5312471"/>
            <a:ext cx="707424" cy="7074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7DED"/>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800"/>
                </a:lnSpc>
              </a:pPr>
              <a:r>
                <a:rPr lang="en-US" sz="2000">
                  <a:solidFill>
                    <a:srgbClr val="FFFFFF"/>
                  </a:solidFill>
                  <a:latin typeface="Open Sans"/>
                  <a:ea typeface="Open Sans"/>
                  <a:cs typeface="Open Sans"/>
                  <a:sym typeface="Open Sans"/>
                </a:rPr>
                <a:t>1</a:t>
              </a:r>
            </a:p>
          </p:txBody>
        </p:sp>
      </p:grpSp>
      <p:sp>
        <p:nvSpPr>
          <p:cNvPr name="AutoShape 33" id="33"/>
          <p:cNvSpPr/>
          <p:nvPr/>
        </p:nvSpPr>
        <p:spPr>
          <a:xfrm flipV="true">
            <a:off x="6199410" y="5886780"/>
            <a:ext cx="174236" cy="60201"/>
          </a:xfrm>
          <a:prstGeom prst="line">
            <a:avLst/>
          </a:prstGeom>
          <a:ln cap="flat" w="38100">
            <a:solidFill>
              <a:srgbClr val="123586"/>
            </a:solidFill>
            <a:prstDash val="solid"/>
            <a:headEnd type="oval" len="lg" w="lg"/>
            <a:tailEnd type="oval" len="lg"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686" y="447085"/>
            <a:ext cx="853372" cy="1849324"/>
          </a:xfrm>
          <a:custGeom>
            <a:avLst/>
            <a:gdLst/>
            <a:ahLst/>
            <a:cxnLst/>
            <a:rect r="r" b="b" t="t" l="l"/>
            <a:pathLst>
              <a:path h="1849324" w="853372">
                <a:moveTo>
                  <a:pt x="0" y="0"/>
                </a:moveTo>
                <a:lnTo>
                  <a:pt x="853372" y="0"/>
                </a:lnTo>
                <a:lnTo>
                  <a:pt x="853372" y="1849324"/>
                </a:lnTo>
                <a:lnTo>
                  <a:pt x="0" y="1849324"/>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3" id="3"/>
          <p:cNvSpPr/>
          <p:nvPr/>
        </p:nvSpPr>
        <p:spPr>
          <a:xfrm flipH="false" flipV="false" rot="0">
            <a:off x="17861314" y="7930068"/>
            <a:ext cx="853372" cy="1849324"/>
          </a:xfrm>
          <a:custGeom>
            <a:avLst/>
            <a:gdLst/>
            <a:ahLst/>
            <a:cxnLst/>
            <a:rect r="r" b="b" t="t" l="l"/>
            <a:pathLst>
              <a:path h="1849324" w="853372">
                <a:moveTo>
                  <a:pt x="0" y="0"/>
                </a:moveTo>
                <a:lnTo>
                  <a:pt x="853372" y="0"/>
                </a:lnTo>
                <a:lnTo>
                  <a:pt x="853372" y="1849324"/>
                </a:lnTo>
                <a:lnTo>
                  <a:pt x="0" y="1849324"/>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4" id="4"/>
          <p:cNvSpPr/>
          <p:nvPr/>
        </p:nvSpPr>
        <p:spPr>
          <a:xfrm flipH="false" flipV="false" rot="0">
            <a:off x="1695956" y="2671806"/>
            <a:ext cx="16692897" cy="5258262"/>
          </a:xfrm>
          <a:custGeom>
            <a:avLst/>
            <a:gdLst/>
            <a:ahLst/>
            <a:cxnLst/>
            <a:rect r="r" b="b" t="t" l="l"/>
            <a:pathLst>
              <a:path h="5258262" w="16692897">
                <a:moveTo>
                  <a:pt x="0" y="0"/>
                </a:moveTo>
                <a:lnTo>
                  <a:pt x="16692897" y="0"/>
                </a:lnTo>
                <a:lnTo>
                  <a:pt x="16692897" y="5258262"/>
                </a:lnTo>
                <a:lnTo>
                  <a:pt x="0" y="5258262"/>
                </a:lnTo>
                <a:lnTo>
                  <a:pt x="0" y="0"/>
                </a:lnTo>
                <a:close/>
              </a:path>
            </a:pathLst>
          </a:custGeom>
          <a:blipFill>
            <a:blip r:embed="rId4"/>
            <a:stretch>
              <a:fillRect l="0" t="0" r="0" b="0"/>
            </a:stretch>
          </a:blipFill>
        </p:spPr>
      </p:sp>
      <p:grpSp>
        <p:nvGrpSpPr>
          <p:cNvPr name="Group 5" id="5"/>
          <p:cNvGrpSpPr/>
          <p:nvPr/>
        </p:nvGrpSpPr>
        <p:grpSpPr>
          <a:xfrm rot="-2700000">
            <a:off x="16225915" y="903497"/>
            <a:ext cx="1532683" cy="1532683"/>
            <a:chOff x="0" y="0"/>
            <a:chExt cx="403670" cy="403670"/>
          </a:xfrm>
        </p:grpSpPr>
        <p:sp>
          <p:nvSpPr>
            <p:cNvPr name="Freeform 6" id="6"/>
            <p:cNvSpPr/>
            <p:nvPr/>
          </p:nvSpPr>
          <p:spPr>
            <a:xfrm flipH="false" flipV="false" rot="0">
              <a:off x="0" y="0"/>
              <a:ext cx="403670" cy="403670"/>
            </a:xfrm>
            <a:custGeom>
              <a:avLst/>
              <a:gdLst/>
              <a:ahLst/>
              <a:cxnLst/>
              <a:rect r="r" b="b" t="t" l="l"/>
              <a:pathLst>
                <a:path h="403670" w="403670">
                  <a:moveTo>
                    <a:pt x="0" y="0"/>
                  </a:moveTo>
                  <a:lnTo>
                    <a:pt x="403670" y="0"/>
                  </a:lnTo>
                  <a:lnTo>
                    <a:pt x="403670" y="403670"/>
                  </a:lnTo>
                  <a:lnTo>
                    <a:pt x="0" y="403670"/>
                  </a:lnTo>
                  <a:close/>
                </a:path>
              </a:pathLst>
            </a:custGeom>
            <a:solidFill>
              <a:srgbClr val="123586"/>
            </a:solidFill>
          </p:spPr>
        </p:sp>
        <p:sp>
          <p:nvSpPr>
            <p:cNvPr name="TextBox 7" id="7"/>
            <p:cNvSpPr txBox="true"/>
            <p:nvPr/>
          </p:nvSpPr>
          <p:spPr>
            <a:xfrm>
              <a:off x="0" y="-38100"/>
              <a:ext cx="403670" cy="441770"/>
            </a:xfrm>
            <a:prstGeom prst="rect">
              <a:avLst/>
            </a:prstGeom>
          </p:spPr>
          <p:txBody>
            <a:bodyPr anchor="ctr" rtlCol="false" tIns="50800" lIns="50800" bIns="50800" rIns="50800"/>
            <a:lstStyle/>
            <a:p>
              <a:pPr algn="ctr">
                <a:lnSpc>
                  <a:spcPts val="2939"/>
                </a:lnSpc>
              </a:pPr>
            </a:p>
          </p:txBody>
        </p:sp>
      </p:grpSp>
      <p:sp>
        <p:nvSpPr>
          <p:cNvPr name="TextBox 8" id="8"/>
          <p:cNvSpPr txBox="true"/>
          <p:nvPr/>
        </p:nvSpPr>
        <p:spPr>
          <a:xfrm rot="0">
            <a:off x="1854751" y="7274990"/>
            <a:ext cx="5916300" cy="473552"/>
          </a:xfrm>
          <a:prstGeom prst="rect">
            <a:avLst/>
          </a:prstGeom>
        </p:spPr>
        <p:txBody>
          <a:bodyPr anchor="t" rtlCol="false" tIns="0" lIns="0" bIns="0" rIns="0">
            <a:spAutoFit/>
          </a:bodyPr>
          <a:lstStyle/>
          <a:p>
            <a:pPr algn="l">
              <a:lnSpc>
                <a:spcPts val="3676"/>
              </a:lnSpc>
            </a:pPr>
            <a:r>
              <a:rPr lang="en-US" sz="3063" b="true">
                <a:solidFill>
                  <a:srgbClr val="FFFFFF"/>
                </a:solidFill>
                <a:latin typeface="Public Sans Bold"/>
                <a:ea typeface="Public Sans Bold"/>
                <a:cs typeface="Public Sans Bold"/>
                <a:sym typeface="Public Sans Bold"/>
              </a:rPr>
              <a:t>Enhanced Precision</a:t>
            </a:r>
          </a:p>
        </p:txBody>
      </p:sp>
      <p:sp>
        <p:nvSpPr>
          <p:cNvPr name="TextBox 9" id="9"/>
          <p:cNvSpPr txBox="true"/>
          <p:nvPr/>
        </p:nvSpPr>
        <p:spPr>
          <a:xfrm rot="0">
            <a:off x="2379514" y="2286884"/>
            <a:ext cx="13528972" cy="923925"/>
          </a:xfrm>
          <a:prstGeom prst="rect">
            <a:avLst/>
          </a:prstGeom>
        </p:spPr>
        <p:txBody>
          <a:bodyPr anchor="t" rtlCol="false" tIns="0" lIns="0" bIns="0" rIns="0">
            <a:spAutoFit/>
          </a:bodyPr>
          <a:lstStyle/>
          <a:p>
            <a:pPr algn="ctr">
              <a:lnSpc>
                <a:spcPts val="7218"/>
              </a:lnSpc>
            </a:pPr>
            <a:r>
              <a:rPr lang="en-US" sz="6015" b="true">
                <a:solidFill>
                  <a:srgbClr val="123586"/>
                </a:solidFill>
                <a:latin typeface="Eastman Grotesque Bold"/>
                <a:ea typeface="Eastman Grotesque Bold"/>
                <a:cs typeface="Eastman Grotesque Bold"/>
                <a:sym typeface="Eastman Grotesque Bold"/>
              </a:rPr>
              <a:t>RAG CHAIN</a:t>
            </a:r>
          </a:p>
        </p:txBody>
      </p:sp>
      <p:grpSp>
        <p:nvGrpSpPr>
          <p:cNvPr name="Group 10" id="10"/>
          <p:cNvGrpSpPr/>
          <p:nvPr/>
        </p:nvGrpSpPr>
        <p:grpSpPr>
          <a:xfrm rot="0">
            <a:off x="0" y="9850078"/>
            <a:ext cx="18288000" cy="436922"/>
            <a:chOff x="0" y="0"/>
            <a:chExt cx="4816593" cy="115074"/>
          </a:xfrm>
        </p:grpSpPr>
        <p:sp>
          <p:nvSpPr>
            <p:cNvPr name="Freeform 11" id="11"/>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2" id="12"/>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0" y="10068119"/>
            <a:ext cx="18288000" cy="218881"/>
            <a:chOff x="0" y="0"/>
            <a:chExt cx="4816593" cy="57648"/>
          </a:xfrm>
        </p:grpSpPr>
        <p:sp>
          <p:nvSpPr>
            <p:cNvPr name="Freeform 14" id="14"/>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15" id="15"/>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grpSp>
        <p:nvGrpSpPr>
          <p:cNvPr name="Group 16" id="16"/>
          <p:cNvGrpSpPr/>
          <p:nvPr/>
        </p:nvGrpSpPr>
        <p:grpSpPr>
          <a:xfrm rot="0">
            <a:off x="0" y="0"/>
            <a:ext cx="18288000" cy="436922"/>
            <a:chOff x="0" y="0"/>
            <a:chExt cx="4816593" cy="115074"/>
          </a:xfrm>
        </p:grpSpPr>
        <p:sp>
          <p:nvSpPr>
            <p:cNvPr name="Freeform 17" id="17"/>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8" id="18"/>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9" id="19"/>
          <p:cNvGrpSpPr/>
          <p:nvPr/>
        </p:nvGrpSpPr>
        <p:grpSpPr>
          <a:xfrm rot="0">
            <a:off x="0" y="218041"/>
            <a:ext cx="18288000" cy="218881"/>
            <a:chOff x="0" y="0"/>
            <a:chExt cx="4816593" cy="57648"/>
          </a:xfrm>
        </p:grpSpPr>
        <p:sp>
          <p:nvSpPr>
            <p:cNvPr name="Freeform 20" id="20"/>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21" id="21"/>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grpSp>
        <p:nvGrpSpPr>
          <p:cNvPr name="Group 22" id="22"/>
          <p:cNvGrpSpPr/>
          <p:nvPr/>
        </p:nvGrpSpPr>
        <p:grpSpPr>
          <a:xfrm rot="-2700000">
            <a:off x="426742" y="7929280"/>
            <a:ext cx="1532683" cy="1532683"/>
            <a:chOff x="0" y="0"/>
            <a:chExt cx="403670" cy="403670"/>
          </a:xfrm>
        </p:grpSpPr>
        <p:sp>
          <p:nvSpPr>
            <p:cNvPr name="Freeform 23" id="23"/>
            <p:cNvSpPr/>
            <p:nvPr/>
          </p:nvSpPr>
          <p:spPr>
            <a:xfrm flipH="false" flipV="false" rot="0">
              <a:off x="0" y="0"/>
              <a:ext cx="403670" cy="403670"/>
            </a:xfrm>
            <a:custGeom>
              <a:avLst/>
              <a:gdLst/>
              <a:ahLst/>
              <a:cxnLst/>
              <a:rect r="r" b="b" t="t" l="l"/>
              <a:pathLst>
                <a:path h="403670" w="403670">
                  <a:moveTo>
                    <a:pt x="0" y="0"/>
                  </a:moveTo>
                  <a:lnTo>
                    <a:pt x="403670" y="0"/>
                  </a:lnTo>
                  <a:lnTo>
                    <a:pt x="403670" y="403670"/>
                  </a:lnTo>
                  <a:lnTo>
                    <a:pt x="0" y="403670"/>
                  </a:lnTo>
                  <a:close/>
                </a:path>
              </a:pathLst>
            </a:custGeom>
            <a:solidFill>
              <a:srgbClr val="123586"/>
            </a:solidFill>
          </p:spPr>
        </p:sp>
        <p:sp>
          <p:nvSpPr>
            <p:cNvPr name="TextBox 24" id="24"/>
            <p:cNvSpPr txBox="true"/>
            <p:nvPr/>
          </p:nvSpPr>
          <p:spPr>
            <a:xfrm>
              <a:off x="0" y="-38100"/>
              <a:ext cx="403670" cy="441770"/>
            </a:xfrm>
            <a:prstGeom prst="rect">
              <a:avLst/>
            </a:prstGeom>
          </p:spPr>
          <p:txBody>
            <a:bodyPr anchor="ctr" rtlCol="false" tIns="50800" lIns="50800" bIns="50800" rIns="50800"/>
            <a:lstStyle/>
            <a:p>
              <a:pPr algn="ctr">
                <a:lnSpc>
                  <a:spcPts val="293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DAGW5ViODTE</dc:identifier>
  <dcterms:modified xsi:type="dcterms:W3CDTF">2011-08-01T06:04:30Z</dcterms:modified>
  <cp:revision>1</cp:revision>
  <dc:title>Purple Modern IT Solutions Services Pricing Plan Presentation Template</dc:title>
</cp:coreProperties>
</file>